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2"/>
  </p:sldMasterIdLst>
  <p:notesMasterIdLst>
    <p:notesMasterId r:id="rId29"/>
  </p:notesMasterIdLst>
  <p:handoutMasterIdLst>
    <p:handoutMasterId r:id="rId30"/>
  </p:handoutMasterIdLst>
  <p:sldIdLst>
    <p:sldId id="356" r:id="rId3"/>
    <p:sldId id="369" r:id="rId4"/>
    <p:sldId id="387" r:id="rId5"/>
    <p:sldId id="388" r:id="rId6"/>
    <p:sldId id="389" r:id="rId7"/>
    <p:sldId id="390" r:id="rId8"/>
    <p:sldId id="391" r:id="rId9"/>
    <p:sldId id="396" r:id="rId10"/>
    <p:sldId id="395" r:id="rId11"/>
    <p:sldId id="381" r:id="rId12"/>
    <p:sldId id="371" r:id="rId13"/>
    <p:sldId id="392" r:id="rId14"/>
    <p:sldId id="398" r:id="rId15"/>
    <p:sldId id="393" r:id="rId16"/>
    <p:sldId id="397" r:id="rId17"/>
    <p:sldId id="399" r:id="rId18"/>
    <p:sldId id="382" r:id="rId19"/>
    <p:sldId id="373" r:id="rId20"/>
    <p:sldId id="405" r:id="rId21"/>
    <p:sldId id="383" r:id="rId22"/>
    <p:sldId id="375" r:id="rId23"/>
    <p:sldId id="376" r:id="rId24"/>
    <p:sldId id="403" r:id="rId25"/>
    <p:sldId id="378" r:id="rId26"/>
    <p:sldId id="402" r:id="rId27"/>
    <p:sldId id="40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3D3A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0FF1CE12-B100-0000-0000-00000000000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0" autoAdjust="0"/>
    <p:restoredTop sz="98039" autoAdjust="0"/>
  </p:normalViewPr>
  <p:slideViewPr>
    <p:cSldViewPr>
      <p:cViewPr>
        <p:scale>
          <a:sx n="76" d="100"/>
          <a:sy n="76" d="100"/>
        </p:scale>
        <p:origin x="-1254" y="-312"/>
      </p:cViewPr>
      <p:guideLst>
        <p:guide orient="horz" pos="2160"/>
        <p:guide pos="2880"/>
      </p:guideLst>
    </p:cSldViewPr>
  </p:slideViewPr>
  <p:outlineViewPr>
    <p:cViewPr>
      <p:scale>
        <a:sx n="1" d="1"/>
        <a:sy n="1" d="1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4" name="Rectangle 24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A849C5AD-4428-4E9C-9C84-11B72C9365FB}" type="datetimeFigureOut">
              <a:rPr lang="en-US" smtClean="0"/>
              <a:pPr/>
              <a:t>5/18/2016</a:t>
            </a:fld>
            <a:endParaRPr lang="en-US" smtClean="0"/>
          </a:p>
        </p:txBody>
      </p:sp>
      <p:sp>
        <p:nvSpPr>
          <p:cNvPr id="30" name="Rectangle 30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C596567-A38F-4CEF-B37F-9B9D120D62CE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220618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15" name="Rectangle 15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/>
          <a:lstStyle/>
          <a:p>
            <a:fld id="{D7547E60-4BE7-4E4E-9AAA-5EE35AEC995C}" type="datetimeFigureOut">
              <a:rPr lang="en-US" smtClean="0"/>
              <a:pPr/>
              <a:t>5/18/2016</a:t>
            </a:fld>
            <a:endParaRPr lang="en-US" smtClean="0"/>
          </a:p>
        </p:txBody>
      </p:sp>
      <p:sp>
        <p:nvSpPr>
          <p:cNvPr id="23" name="Rectangle 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/>
          <a:lstStyle/>
          <a:p>
            <a:endParaRPr lang="en-US" smtClean="0"/>
          </a:p>
        </p:txBody>
      </p:sp>
      <p:sp>
        <p:nvSpPr>
          <p:cNvPr id="28" name="Rectangle 2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A077768-21C8-4125-A345-258E48D2EED0}" type="slidenum">
              <a:rPr lang="en-US" smtClean="0"/>
              <a:pPr/>
              <a:t>‹#›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168730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063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609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77768-21C8-4125-A345-258E48D2EED0}" type="slidenum">
              <a:rPr lang="en-US" smtClean="0"/>
              <a:pPr/>
              <a:t>17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61665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1.jpg"/>
          <p:cNvPicPr>
            <a:picLocks noChangeAspect="1"/>
          </p:cNvPicPr>
          <p:nvPr/>
        </p:nvPicPr>
        <p:blipFill>
          <a:blip r:embed="rId2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2.png"/>
          <p:cNvPicPr>
            <a:picLocks noChangeAspect="1"/>
          </p:cNvPicPr>
          <p:nvPr/>
        </p:nvPicPr>
        <p:blipFill>
          <a:blip r:embed="rId3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3.png"/>
          <p:cNvPicPr>
            <a:picLocks noChangeAspect="1"/>
          </p:cNvPicPr>
          <p:nvPr/>
        </p:nvPicPr>
        <p:blipFill>
          <a:blip r:embed="rId4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Rectangle 31"/>
          <p:cNvSpPr>
            <a:spLocks noGrp="1"/>
          </p:cNvSpPr>
          <p:nvPr>
            <p:ph type="subTitle" idx="1"/>
          </p:nvPr>
        </p:nvSpPr>
        <p:spPr>
          <a:xfrm>
            <a:off x="2492734" y="5094577"/>
            <a:ext cx="6194066" cy="925223"/>
          </a:xfrm>
        </p:spPr>
        <p:txBody>
          <a:bodyPr/>
          <a:lstStyle>
            <a:lvl1pPr marL="0" indent="0" algn="r">
              <a:buNone/>
              <a:defRPr sz="2800"/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ctrTitle"/>
          </p:nvPr>
        </p:nvSpPr>
        <p:spPr>
          <a:xfrm>
            <a:off x="1108986" y="3606800"/>
            <a:ext cx="7577814" cy="1470025"/>
          </a:xfrm>
        </p:spPr>
        <p:txBody>
          <a:bodyPr anchor="b" anchorCtr="0"/>
          <a:lstStyle>
            <a:lvl1pPr algn="r"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7A119-8720-AC41-962A-EF1B10BB3310}" type="datetime1">
              <a:rPr lang="it-IT" smtClean="0"/>
              <a:t>18/05/2016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43F93-B65C-7A49-BEC0-BCC3F6662D1B}" type="datetime1">
              <a:rPr lang="it-IT" smtClean="0"/>
              <a:t>18/05/2016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B7A9-E99C-264A-A90A-1D8B049BEDF0}" type="datetime1">
              <a:rPr lang="it-IT" smtClean="0"/>
              <a:t>18/05/2016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C10018-5227-CA4C-822A-76A79D71AA87}" type="datetime1">
              <a:rPr lang="it-IT" smtClean="0"/>
              <a:t>18/05/2016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testo su du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1" name="Rectangle 11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4C41DE-17C5-EE47-A013-D71D753B1223}" type="datetime1">
              <a:rPr lang="it-IT" smtClean="0"/>
              <a:t>18/05/2016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6D7C-A980-B34C-ACD6-92569A1F7320}" type="datetime1">
              <a:rPr lang="it-IT" smtClean="0"/>
              <a:t>18/05/2016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30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17" name="Rectangle 17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smtClean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9EA1C-D91C-2E44-9DFC-443C14E9A2D6}" type="datetime1">
              <a:rPr lang="it-IT" smtClean="0"/>
              <a:t>18/05/2016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F561C77-FF9F-3646-92D6-059070C063EB}" type="datetime1">
              <a:rPr lang="it-IT" smtClean="0"/>
              <a:t>18/05/2016</a:t>
            </a:fld>
            <a:endParaRPr lang="de-DE"/>
          </a:p>
        </p:txBody>
      </p:sp>
      <p:sp>
        <p:nvSpPr>
          <p:cNvPr id="5" name="Fußzeilenplatzhalt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de-DE" smtClean="0"/>
              <a:t>Arturo Campanella</a:t>
            </a:r>
            <a:endParaRPr lang="de-DE"/>
          </a:p>
        </p:txBody>
      </p:sp>
      <p:sp>
        <p:nvSpPr>
          <p:cNvPr id="6" name="Foliennummernplatzhalt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F1A623-F5DB-4483-8F0B-0EA037D53E70}" type="slidenum">
              <a:rPr/>
              <a:pPr lvl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94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shade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5.png"/>
          <p:cNvPicPr>
            <a:picLocks noChangeAspect="1"/>
          </p:cNvPicPr>
          <p:nvPr/>
        </p:nvPicPr>
        <p:blipFill>
          <a:blip r:embed="rId10" cstate="print">
            <a:duotone>
              <a:schemeClr val="accent1"/>
              <a:srgbClr val="FFFFFF"/>
            </a:duotone>
          </a:blip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6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1" y="428"/>
            <a:ext cx="9142858" cy="685714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Rectangle 30"/>
          <p:cNvSpPr>
            <a:spLocks noGrp="1"/>
          </p:cNvSpPr>
          <p:nvPr>
            <p:ph type="title"/>
          </p:nvPr>
        </p:nvSpPr>
        <p:spPr>
          <a:xfrm>
            <a:off x="457200" y="359465"/>
            <a:ext cx="8229600" cy="1143000"/>
          </a:xfrm>
          <a:prstGeom prst="rect">
            <a:avLst/>
          </a:prstGeom>
        </p:spPr>
        <p:txBody>
          <a:bodyPr anchor="b" anchorCtr="0">
            <a:normAutofit/>
          </a:bodyPr>
          <a:lstStyle/>
          <a:p>
            <a:pPr algn="l"/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 smtClean="0"/>
          </a:p>
        </p:txBody>
      </p:sp>
      <p:sp>
        <p:nvSpPr>
          <p:cNvPr id="6" name="Rectangle 6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fld id="{463C17F2-364B-4B45-A4A7-4AC0EA429038}" type="datetime1">
              <a:rPr lang="it-IT" sz="1000" smtClean="0"/>
              <a:t>18/05/2016</a:t>
            </a:fld>
            <a:endParaRPr lang="en-US" sz="1000" dirty="0" smtClean="0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 algn="ctr">
              <a:defRPr sz="1000">
                <a:latin typeface="+mn-lt"/>
              </a:defRPr>
            </a:lvl1pPr>
          </a:lstStyle>
          <a:p>
            <a:pPr algn="ctr"/>
            <a:r>
              <a:rPr lang="en-US" sz="1000" smtClean="0"/>
              <a:t>Arturo Campanella</a:t>
            </a:r>
          </a:p>
        </p:txBody>
      </p:sp>
      <p:sp>
        <p:nvSpPr>
          <p:cNvPr id="21" name="Rectangle 21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n-lt"/>
              </a:defRPr>
            </a:lvl1pPr>
          </a:lstStyle>
          <a:p>
            <a:pPr algn="r"/>
            <a:fld id="{D4C49B74-5DB2-4B03-B1D2-7F6A3C51C318}" type="slidenum">
              <a:rPr lang="en-US" smtClean="0"/>
              <a:pPr algn="r"/>
              <a:t>‹#›</a:t>
            </a:fld>
            <a:endParaRPr lang="en-US" sz="1000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dt="0"/>
  <p:txStyles>
    <p:titleStyle>
      <a:defPPr>
        <a:defRPr sz="4400">
          <a:solidFill>
            <a:schemeClr val="tx1"/>
          </a:solidFill>
          <a:latin typeface="+mj-lt"/>
          <a:ea typeface="+mj-ea"/>
          <a:cs typeface="+mj-cs"/>
        </a:defRPr>
      </a:defPPr>
      <a:lvl1pPr algn="l" eaLnBrk="1" hangingPunct="1">
        <a:buNone/>
        <a:defRPr sz="3600">
          <a:solidFill>
            <a:schemeClr val="tx1">
              <a:alpha val="100000"/>
            </a:schemeClr>
          </a:solidFill>
          <a:latin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342900" indent="-342900" eaLnBrk="1" hangingPunct="1">
        <a:buChar char="•"/>
        <a:defRPr sz="2800">
          <a:latin typeface="+mn-lt"/>
        </a:defRPr>
      </a:lvl1pPr>
      <a:lvl2pPr marL="742950" indent="-285750" eaLnBrk="1" hangingPunct="1">
        <a:buChar char="–"/>
        <a:defRPr sz="2400">
          <a:latin typeface="+mn-lt"/>
        </a:defRPr>
      </a:lvl2pPr>
      <a:lvl3pPr marL="1143000" indent="-228600" eaLnBrk="1" hangingPunct="1">
        <a:buChar char="•"/>
        <a:defRPr sz="2400">
          <a:latin typeface="+mn-lt"/>
        </a:defRPr>
      </a:lvl3pPr>
      <a:lvl4pPr marL="1600200" indent="-228600" eaLnBrk="1" hangingPunct="1">
        <a:buChar char="–"/>
        <a:defRPr sz="2000">
          <a:latin typeface="+mn-lt"/>
        </a:defRPr>
      </a:lvl4pPr>
      <a:lvl5pPr marL="2057400" indent="-228600" eaLnBrk="1" hangingPunct="1">
        <a:buChar char="»"/>
        <a:defRPr sz="2000">
          <a:latin typeface="+mn-lt"/>
        </a:defRPr>
      </a:lvl5pPr>
      <a:lvl6pPr marL="2514600" indent="-228600" eaLnBrk="1" hangingPunct="1">
        <a:buChar char="•"/>
        <a:defRPr sz="2000"/>
      </a:lvl6pPr>
      <a:lvl7pPr marL="2971800" indent="-228600" eaLnBrk="1" hangingPunct="1">
        <a:buChar char="•"/>
        <a:defRPr sz="2000"/>
      </a:lvl7pPr>
      <a:lvl8pPr marL="3429000" indent="-228600" eaLnBrk="1" hangingPunct="1">
        <a:buChar char="•"/>
        <a:defRPr sz="2000"/>
      </a:lvl8pPr>
      <a:lvl9pPr marL="3886200" indent="-228600" eaLnBrk="1" hangingPunct="1">
        <a:buChar char="•"/>
        <a:defRPr sz="2000"/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smaintelligence.com" TargetMode="External"/><Relationship Id="rId7" Type="http://schemas.openxmlformats.org/officeDocument/2006/relationships/hyperlink" Target="http://www.nist.gov/el/upload/Exec-Roundtable-SumReport-Final-1-30-13.pdf" TargetMode="External"/><Relationship Id="rId2" Type="http://schemas.openxmlformats.org/officeDocument/2006/relationships/hyperlink" Target="https://gsmaintelligence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ccenture.com/us-en/_acnmedia/Accenture/next-gen/reassembling-industry/pdf/Accenture-Driving-Unconventional-Growth-through-IIoT.pdf" TargetMode="External"/><Relationship Id="rId5" Type="http://schemas.openxmlformats.org/officeDocument/2006/relationships/hyperlink" Target="http://www.csc.com/" TargetMode="External"/><Relationship Id="rId4" Type="http://schemas.openxmlformats.org/officeDocument/2006/relationships/hyperlink" Target="http://assets1.csc.com/innovation/downloads/LEF_20123DPrinting.pdf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ctrTitle"/>
          </p:nvPr>
        </p:nvSpPr>
        <p:spPr>
          <a:xfrm>
            <a:off x="0" y="764704"/>
            <a:ext cx="9144000" cy="4248472"/>
          </a:xfrm>
        </p:spPr>
        <p:txBody>
          <a:bodyPr anchor="ctr">
            <a:noAutofit/>
          </a:bodyPr>
          <a:lstStyle/>
          <a:p>
            <a:r>
              <a:rPr lang="ru-RU" sz="3200" dirty="0"/>
              <a:t>Прогнозирование и согласование спроса на навыки в новом порядке работы</a:t>
            </a:r>
            <a:endParaRPr lang="it-IT" sz="3200" dirty="0">
              <a:cs typeface="Helvetica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46246" y="6146140"/>
            <a:ext cx="8214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cs typeface="Helvetica Neue"/>
              </a:rPr>
              <a:t>Arturo Campanella - </a:t>
            </a:r>
            <a:r>
              <a:rPr lang="ru-RU" sz="2800" dirty="0" err="1" smtClean="0">
                <a:cs typeface="Helvetica Neue"/>
              </a:rPr>
              <a:t>Артуро</a:t>
            </a:r>
            <a:r>
              <a:rPr lang="ru-RU" sz="2800" dirty="0" smtClean="0">
                <a:cs typeface="Helvetica Neue"/>
              </a:rPr>
              <a:t> </a:t>
            </a:r>
            <a:r>
              <a:rPr lang="ru-RU" sz="2800" dirty="0">
                <a:cs typeface="Helvetica Neue"/>
              </a:rPr>
              <a:t>Кампанелла</a:t>
            </a:r>
            <a:endParaRPr lang="it-IT" sz="2800" dirty="0" smtClean="0">
              <a:cs typeface="Helvetica Neue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>
            <a:off x="3707904" y="-27384"/>
            <a:ext cx="5472608" cy="76486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0" y="4941168"/>
            <a:ext cx="49320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/>
              <a:t>Pastukhov</a:t>
            </a:r>
            <a:r>
              <a:rPr lang="it-IT" sz="1600" dirty="0"/>
              <a:t> State Academy of Industrial </a:t>
            </a:r>
            <a:r>
              <a:rPr lang="it-IT" sz="1600" dirty="0" smtClean="0"/>
              <a:t>Management</a:t>
            </a:r>
          </a:p>
          <a:p>
            <a:r>
              <a:rPr lang="en-GB" sz="1600" dirty="0" smtClean="0"/>
              <a:t>Yaroslavl’ 2016 May 19 -20</a:t>
            </a:r>
            <a:endParaRPr lang="en-GB" sz="1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563617" y="4941168"/>
            <a:ext cx="4580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Академия Пастухова</a:t>
            </a:r>
          </a:p>
          <a:p>
            <a:pPr algn="r"/>
            <a:r>
              <a:rPr lang="ru-RU" sz="1600" dirty="0" smtClean="0"/>
              <a:t>Ярославль</a:t>
            </a:r>
            <a:r>
              <a:rPr lang="it-IT" sz="1600" dirty="0" smtClean="0"/>
              <a:t> </a:t>
            </a:r>
            <a:r>
              <a:rPr lang="de-DE" sz="1600" dirty="0" smtClean="0"/>
              <a:t>2016 19 - 20 </a:t>
            </a:r>
            <a:r>
              <a:rPr lang="de-DE" sz="1600" dirty="0" err="1" smtClean="0"/>
              <a:t>мая</a:t>
            </a:r>
            <a:r>
              <a:rPr lang="en-GB" sz="1600" dirty="0" smtClean="0"/>
              <a:t> 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338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300007-metropolis_productionstill_300dpi_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504"/>
            <a:ext cx="9144000" cy="665988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05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-36512" y="1340768"/>
            <a:ext cx="4392488" cy="54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400" dirty="0" smtClean="0"/>
              <a:t>явления</a:t>
            </a:r>
            <a:endParaRPr lang="en-GB" sz="2400" dirty="0" smtClean="0"/>
          </a:p>
          <a:p>
            <a:r>
              <a:rPr lang="ru-RU" sz="2400" dirty="0" smtClean="0"/>
              <a:t>введение </a:t>
            </a:r>
            <a:r>
              <a:rPr lang="en-US" sz="2400" dirty="0" smtClean="0"/>
              <a:t>IT</a:t>
            </a:r>
            <a:r>
              <a:rPr lang="ru-RU" sz="2400" dirty="0" smtClean="0"/>
              <a:t>-систем на заводах</a:t>
            </a:r>
            <a:endParaRPr lang="en-GB" sz="2400" dirty="0" smtClean="0"/>
          </a:p>
          <a:p>
            <a:pPr marL="0" indent="0">
              <a:buNone/>
            </a:pPr>
            <a:r>
              <a:rPr lang="en-GB" sz="2400" dirty="0" smtClean="0"/>
              <a:t> </a:t>
            </a:r>
          </a:p>
          <a:p>
            <a:r>
              <a:rPr lang="ru-RU" sz="2400" dirty="0" smtClean="0"/>
              <a:t>снижение значения физических обязанностей работников</a:t>
            </a: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 smtClean="0"/>
          </a:p>
          <a:p>
            <a:r>
              <a:rPr lang="ru-RU" sz="2400" dirty="0" smtClean="0"/>
              <a:t>появление Интернета вещей </a:t>
            </a:r>
            <a:r>
              <a:rPr lang="en-GB" sz="2400" dirty="0" smtClean="0"/>
              <a:t>(</a:t>
            </a:r>
            <a:r>
              <a:rPr lang="ru-RU" sz="2400" dirty="0" smtClean="0"/>
              <a:t>ИВ</a:t>
            </a:r>
            <a:r>
              <a:rPr lang="en-GB" sz="2400" dirty="0" smtClean="0"/>
              <a:t>)</a:t>
            </a:r>
          </a:p>
          <a:p>
            <a:pPr marL="0" indent="0">
              <a:buNone/>
            </a:pPr>
            <a:endParaRPr lang="en-GB" sz="2400" dirty="0" smtClean="0"/>
          </a:p>
          <a:p>
            <a:pPr marL="0" indent="0">
              <a:buNone/>
            </a:pPr>
            <a:endParaRPr lang="en-GB" sz="2400" dirty="0"/>
          </a:p>
          <a:p>
            <a:r>
              <a:rPr lang="ru-RU" sz="2400" dirty="0" smtClean="0">
                <a:solidFill>
                  <a:schemeClr val="tx1"/>
                </a:solidFill>
              </a:rPr>
              <a:t>потребности гибких производственных модулей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004048" y="-27384"/>
            <a:ext cx="4176464" cy="693271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«Прощай», конвейер!</a:t>
            </a:r>
            <a:endParaRPr lang="en-GB" sz="2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283968" y="1340769"/>
            <a:ext cx="460851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последствия</a:t>
            </a:r>
            <a:endParaRPr lang="en-GB" sz="2400" dirty="0" smtClean="0"/>
          </a:p>
          <a:p>
            <a:pPr marL="342900" indent="-342900">
              <a:buFont typeface="Arial"/>
              <a:buChar char="•"/>
            </a:pPr>
            <a:r>
              <a:rPr lang="ru-RU" sz="2400" dirty="0" smtClean="0"/>
              <a:t>сокращение числа задач </a:t>
            </a:r>
            <a:endParaRPr lang="en-GB" sz="2400" dirty="0"/>
          </a:p>
          <a:p>
            <a:endParaRPr lang="en-GB" sz="2400" dirty="0" smtClean="0"/>
          </a:p>
          <a:p>
            <a:pPr marL="342900" indent="-342900">
              <a:buFont typeface="Arial"/>
              <a:buChar char="•"/>
            </a:pPr>
            <a:r>
              <a:rPr lang="ru-RU" sz="2400" dirty="0"/>
              <a:t>о</a:t>
            </a:r>
            <a:r>
              <a:rPr lang="ru-RU" sz="2400" dirty="0" smtClean="0"/>
              <a:t>тказ от механических </a:t>
            </a:r>
            <a:r>
              <a:rPr lang="ru-RU" sz="2400" dirty="0"/>
              <a:t>и повторяющихся операций на </a:t>
            </a:r>
            <a:r>
              <a:rPr lang="ru-RU" sz="2400" dirty="0" smtClean="0"/>
              <a:t>конвейере </a:t>
            </a:r>
            <a:r>
              <a:rPr lang="ru-RU" sz="2400" dirty="0"/>
              <a:t>в пользу управления </a:t>
            </a:r>
            <a:r>
              <a:rPr lang="ru-RU" sz="2400" dirty="0" smtClean="0"/>
              <a:t>задачами</a:t>
            </a:r>
          </a:p>
          <a:p>
            <a:pPr marL="342900" indent="-342900">
              <a:buFont typeface="Arial"/>
              <a:buChar char="•"/>
            </a:pPr>
            <a:endParaRPr lang="en-GB" sz="2400" dirty="0"/>
          </a:p>
          <a:p>
            <a:pPr marL="342900" indent="-342900">
              <a:buFont typeface="Arial"/>
              <a:buChar char="•"/>
            </a:pPr>
            <a:r>
              <a:rPr lang="ru-RU" sz="2400" dirty="0" smtClean="0"/>
              <a:t>акцент на решение проблем и диагностику неисправностей  </a:t>
            </a:r>
            <a:endParaRPr lang="en-GB" sz="2400" dirty="0" smtClean="0"/>
          </a:p>
          <a:p>
            <a:endParaRPr lang="en-GB" sz="2400" dirty="0" smtClean="0"/>
          </a:p>
          <a:p>
            <a:pPr marL="342900" indent="-342900">
              <a:buFont typeface="Arial"/>
              <a:buChar char="•"/>
            </a:pPr>
            <a:r>
              <a:rPr lang="ru-RU" sz="2400" dirty="0" smtClean="0"/>
              <a:t>настройка оборудования</a:t>
            </a:r>
            <a:endParaRPr lang="en-GB" sz="240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0" y="1340768"/>
            <a:ext cx="9144000" cy="5400600"/>
          </a:xfrm>
        </p:spPr>
        <p:txBody>
          <a:bodyPr>
            <a:normAutofit fontScale="85000" lnSpcReduction="10000"/>
          </a:bodyPr>
          <a:lstStyle/>
          <a:p>
            <a:r>
              <a:rPr lang="ru-RU" sz="4800" dirty="0" smtClean="0"/>
              <a:t>Конечные продукты Индустрии 4.0 в значительной степени адаптированы под запросы потребителей.  </a:t>
            </a:r>
            <a:endParaRPr lang="en-GB" sz="4800" dirty="0" smtClean="0"/>
          </a:p>
          <a:p>
            <a:endParaRPr lang="en-GB" sz="4800" dirty="0"/>
          </a:p>
          <a:p>
            <a:r>
              <a:rPr lang="ru-RU" sz="4800" dirty="0" smtClean="0"/>
              <a:t>Массовое производство, уже сокращенное в результате применения концепции «как раз вовремя» (</a:t>
            </a:r>
            <a:r>
              <a:rPr lang="en-GB" sz="4800" dirty="0" smtClean="0"/>
              <a:t>just-in-time</a:t>
            </a:r>
            <a:r>
              <a:rPr lang="ru-RU" sz="4800" dirty="0" smtClean="0"/>
              <a:t>)</a:t>
            </a:r>
            <a:r>
              <a:rPr lang="en-GB" sz="4800" dirty="0" smtClean="0"/>
              <a:t>, </a:t>
            </a:r>
            <a:r>
              <a:rPr lang="ru-RU" sz="4800" dirty="0" smtClean="0"/>
              <a:t>теперь и вовсе воспоминание</a:t>
            </a:r>
            <a:r>
              <a:rPr lang="en-GB" sz="4800" dirty="0" smtClean="0"/>
              <a:t>.</a:t>
            </a:r>
            <a:endParaRPr lang="en-GB" sz="4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12</a:t>
            </a:fld>
            <a:endParaRPr lang="en-US"/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5004048" y="-27384"/>
            <a:ext cx="4176464" cy="693271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«Прощай», </a:t>
            </a:r>
            <a:r>
              <a:rPr lang="ru-RU" sz="2800" dirty="0"/>
              <a:t>конвейер!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96158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496944" cy="54006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3600" dirty="0" smtClean="0"/>
              <a:t>Фигура клиента, появлявшаяся прежде на этапе </a:t>
            </a:r>
            <a:r>
              <a:rPr lang="ru-RU" sz="3600" b="1" dirty="0" smtClean="0"/>
              <a:t>продажи,</a:t>
            </a:r>
            <a:r>
              <a:rPr lang="en-GB" sz="3600" dirty="0" smtClean="0"/>
              <a:t> </a:t>
            </a:r>
            <a:r>
              <a:rPr lang="ru-RU" sz="3600" dirty="0" smtClean="0"/>
              <a:t>будет вступать в игру на этапе </a:t>
            </a:r>
            <a:r>
              <a:rPr lang="ru-RU" sz="3600" b="1" dirty="0" smtClean="0"/>
              <a:t>разработки и проектирования</a:t>
            </a:r>
            <a:r>
              <a:rPr lang="ru-RU" sz="3600" dirty="0" smtClean="0"/>
              <a:t>.  </a:t>
            </a:r>
            <a:endParaRPr lang="en-GB" sz="3600" dirty="0" smtClean="0"/>
          </a:p>
          <a:p>
            <a:pPr algn="just"/>
            <a:r>
              <a:rPr lang="ru-RU" sz="3600" dirty="0" smtClean="0"/>
              <a:t>Каждый гибкий производственный модуль, благодаря взаимосвязи устройств с помощью интернета вещей</a:t>
            </a:r>
            <a:r>
              <a:rPr lang="ru-RU" sz="3600" dirty="0"/>
              <a:t>, получает возможность обмена данными между различными </a:t>
            </a:r>
            <a:r>
              <a:rPr lang="ru-RU" sz="3600" dirty="0" smtClean="0"/>
              <a:t>своими составляющими, а благодаря широкому использованию роботов, способен выполнять физические задачи более эффективно. </a:t>
            </a:r>
            <a:endParaRPr lang="en-GB" sz="36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617245"/>
            <a:ext cx="2895600" cy="268139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460432" y="6409134"/>
            <a:ext cx="648072" cy="476250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7" name="Titolo 2"/>
          <p:cNvSpPr>
            <a:spLocks noGrp="1"/>
          </p:cNvSpPr>
          <p:nvPr>
            <p:ph type="title"/>
          </p:nvPr>
        </p:nvSpPr>
        <p:spPr>
          <a:xfrm>
            <a:off x="5004048" y="-27384"/>
            <a:ext cx="4176464" cy="693271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«Прощай», </a:t>
            </a:r>
            <a:r>
              <a:rPr lang="ru-RU" sz="2800" dirty="0"/>
              <a:t>конвейер!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54374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229600" cy="54006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4000" dirty="0"/>
              <a:t>По оценкам, расходы </a:t>
            </a:r>
            <a:r>
              <a:rPr lang="ru-RU" sz="4000" dirty="0" smtClean="0"/>
              <a:t>промышленности на использование </a:t>
            </a:r>
            <a:r>
              <a:rPr lang="ru-RU" sz="4000" dirty="0"/>
              <a:t>робототехники </a:t>
            </a:r>
            <a:r>
              <a:rPr lang="ru-RU" sz="4000" dirty="0" smtClean="0"/>
              <a:t>увеличатся в двое </a:t>
            </a:r>
            <a:r>
              <a:rPr lang="ru-RU" sz="4000" dirty="0"/>
              <a:t>в период до 2025 года</a:t>
            </a:r>
            <a:r>
              <a:rPr lang="en-GB" sz="4000" dirty="0" smtClean="0"/>
              <a:t>.</a:t>
            </a:r>
          </a:p>
          <a:p>
            <a:pPr marL="0" indent="0" algn="just">
              <a:buNone/>
            </a:pPr>
            <a:endParaRPr lang="en-GB" sz="4000" dirty="0"/>
          </a:p>
          <a:p>
            <a:pPr algn="just"/>
            <a:r>
              <a:rPr lang="ru-RU" sz="4000" dirty="0" smtClean="0"/>
              <a:t>Из выше сказанного следует, что значение «синих воротничков» будет неуклонно снижаться, а роль высококвалифицированных работников - «белых воротничков» - будет сведена к нескольким ответственным задачам. </a:t>
            </a:r>
            <a:endParaRPr lang="en-GB" sz="40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93271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«Прощай», </a:t>
            </a:r>
            <a:r>
              <a:rPr lang="ru-RU" dirty="0"/>
              <a:t>конвейер!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545237"/>
            <a:ext cx="2895600" cy="34014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532440" y="6381328"/>
            <a:ext cx="576064" cy="504056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79512" y="1340768"/>
            <a:ext cx="8784976" cy="54006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sz="3200" dirty="0" smtClean="0"/>
              <a:t>Чтобы сделать возможной полную </a:t>
            </a:r>
            <a:r>
              <a:rPr lang="ru-RU" sz="3200" dirty="0" err="1" smtClean="0"/>
              <a:t>кастомизацию</a:t>
            </a:r>
            <a:r>
              <a:rPr lang="ru-RU" sz="3200" dirty="0" smtClean="0"/>
              <a:t> продукта, от работников потребуется</a:t>
            </a:r>
            <a:r>
              <a:rPr lang="ru-RU" sz="3200" dirty="0"/>
              <a:t>, теоретически в каждом цикле </a:t>
            </a:r>
            <a:r>
              <a:rPr lang="ru-RU" sz="3200" dirty="0" smtClean="0"/>
              <a:t>производства, осуществлять настройку сложного оборудования, чтобы получить на выходе результат, необходимый потребителю.   </a:t>
            </a:r>
            <a:endParaRPr lang="en-GB" sz="3200" dirty="0" smtClean="0"/>
          </a:p>
          <a:p>
            <a:pPr marL="0" indent="0" algn="just">
              <a:buNone/>
            </a:pPr>
            <a:endParaRPr lang="en-GB" sz="3200" dirty="0" smtClean="0"/>
          </a:p>
          <a:p>
            <a:pPr algn="just"/>
            <a:r>
              <a:rPr lang="ru-RU" sz="3200" dirty="0" smtClean="0"/>
              <a:t>В то же время, машины всегда подвержены ошибкам, вирусам и другим аналогичным программным неполадкам, представляющим собой угрозы процессу производства. Работник должен уметь решать эти проблемы, которые чаще всего являются не физическими дефектами, а сбоями, возникшими внутри вычислительной системы, которая управляет процессом производства.  </a:t>
            </a:r>
            <a:endParaRPr lang="en-GB" sz="3200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693271"/>
          </a:xfrm>
        </p:spPr>
        <p:txBody>
          <a:bodyPr>
            <a:normAutofit/>
          </a:bodyPr>
          <a:lstStyle/>
          <a:p>
            <a:pPr algn="r"/>
            <a:r>
              <a:rPr lang="ru-RU" dirty="0" smtClean="0"/>
              <a:t>«Прощай», </a:t>
            </a:r>
            <a:r>
              <a:rPr lang="ru-RU" dirty="0"/>
              <a:t>конвейер!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597352"/>
            <a:ext cx="2895600" cy="288032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522096" y="6533257"/>
            <a:ext cx="586408" cy="280119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5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625"/>
            <a:ext cx="9144000" cy="6048375"/>
          </a:xfrm>
          <a:prstGeom prst="rect">
            <a:avLst/>
          </a:prstGeo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95936" y="188640"/>
            <a:ext cx="5148064" cy="1224136"/>
          </a:xfrm>
        </p:spPr>
        <p:txBody>
          <a:bodyPr anchor="ctr">
            <a:normAutofit fontScale="90000"/>
          </a:bodyPr>
          <a:lstStyle/>
          <a:p>
            <a:pPr algn="r"/>
            <a:r>
              <a:rPr lang="ru-RU" sz="2800" dirty="0" smtClean="0"/>
              <a:t>Второе революционное изменение</a:t>
            </a:r>
            <a:r>
              <a:rPr lang="en-GB" sz="2800" dirty="0" smtClean="0"/>
              <a:t>:</a:t>
            </a:r>
            <a:br>
              <a:rPr lang="en-GB" sz="2800" dirty="0" smtClean="0"/>
            </a:br>
            <a:r>
              <a:rPr lang="ru-RU" sz="2800" dirty="0" smtClean="0">
                <a:solidFill>
                  <a:schemeClr val="bg1"/>
                </a:solidFill>
              </a:rPr>
              <a:t>время и место работы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3124200" y="6597352"/>
            <a:ext cx="2895600" cy="26064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Arturo Campanella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8666112" y="6545237"/>
            <a:ext cx="442392" cy="268139"/>
          </a:xfrm>
        </p:spPr>
        <p:txBody>
          <a:bodyPr/>
          <a:lstStyle/>
          <a:p>
            <a:pPr algn="r"/>
            <a:fld id="{D4C49B74-5DB2-4B03-B1D2-7F6A3C51C318}" type="slidenum">
              <a:rPr lang="en-US" smtClean="0">
                <a:solidFill>
                  <a:srgbClr val="FFFFFF"/>
                </a:solidFill>
              </a:rPr>
              <a:pPr algn="r"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367550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298020" y="3510646"/>
            <a:ext cx="1614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Виртуальное 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производство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1442" y="1988840"/>
            <a:ext cx="1244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дистанционное</a:t>
            </a:r>
          </a:p>
          <a:p>
            <a:r>
              <a:rPr lang="ru-RU" sz="1200" b="1" dirty="0" smtClean="0"/>
              <a:t> управление</a:t>
            </a:r>
            <a:endParaRPr lang="ru-RU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009185" y="3352341"/>
            <a:ext cx="11256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выявление </a:t>
            </a:r>
          </a:p>
          <a:p>
            <a:r>
              <a:rPr lang="ru-RU" sz="1200" b="1" dirty="0" smtClean="0"/>
              <a:t>и устранение </a:t>
            </a:r>
          </a:p>
          <a:p>
            <a:r>
              <a:rPr lang="ru-RU" sz="1200" b="1" dirty="0" smtClean="0"/>
              <a:t>проблем</a:t>
            </a:r>
            <a:endParaRPr lang="ru-RU" sz="12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975805" y="4978459"/>
            <a:ext cx="1453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продукты и услуги</a:t>
            </a:r>
            <a:endParaRPr lang="ru-RU" sz="12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580112" y="1747190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смартфон</a:t>
            </a:r>
            <a:endParaRPr lang="ru-RU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512037" y="2095551"/>
            <a:ext cx="15079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корпоративная сеть</a:t>
            </a:r>
            <a:endParaRPr lang="ru-RU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5507832" y="2447573"/>
            <a:ext cx="928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компьютер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5586009" y="3183441"/>
            <a:ext cx="9492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веб-камера</a:t>
            </a:r>
            <a:endParaRPr lang="ru-RU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5634646" y="3556813"/>
            <a:ext cx="73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датчики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634646" y="3906339"/>
            <a:ext cx="877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err="1" smtClean="0"/>
              <a:t>актуаторы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6124396" y="4465427"/>
            <a:ext cx="775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гибкость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6073516" y="4839959"/>
            <a:ext cx="11041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адаптивность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6080265" y="5255458"/>
            <a:ext cx="14442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развитие продукта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6124396" y="5674123"/>
            <a:ext cx="2098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анализ спроса потребителей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50597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3d print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1206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</p:pic>
      <p:sp>
        <p:nvSpPr>
          <p:cNvPr id="5" name="Rettangolo 4"/>
          <p:cNvSpPr/>
          <p:nvPr/>
        </p:nvSpPr>
        <p:spPr>
          <a:xfrm rot="245560">
            <a:off x="4797660" y="4382723"/>
            <a:ext cx="504056" cy="28803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effectLst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269268" y="2438508"/>
            <a:ext cx="504056" cy="2880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n w="10541" cmpd="sng">
                <a:solidFill>
                  <a:schemeClr val="tx1">
                    <a:lumMod val="75000"/>
                    <a:lumOff val="25000"/>
                  </a:schemeClr>
                </a:solidFill>
                <a:prstDash val="solid"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131840" y="-27384"/>
            <a:ext cx="601216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ru-RU" sz="2800" dirty="0" smtClean="0"/>
              <a:t>Изменения на пути к Индустрии 4.0</a:t>
            </a:r>
            <a:endParaRPr lang="en-GB" sz="28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2"/>
          </p:nvPr>
        </p:nvSpPr>
        <p:spPr>
          <a:xfrm>
            <a:off x="3124200" y="6525343"/>
            <a:ext cx="2895600" cy="196131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8738120" y="6545237"/>
            <a:ext cx="370384" cy="340147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7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0" y="1052736"/>
            <a:ext cx="9144000" cy="5805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0000"/>
                </a:solidFill>
              </a:rPr>
              <a:t>Образование и навыки больше не нужны</a:t>
            </a:r>
            <a:r>
              <a:rPr lang="en-GB" dirty="0" smtClean="0">
                <a:solidFill>
                  <a:srgbClr val="000000"/>
                </a:solidFill>
              </a:rPr>
              <a:t>?</a:t>
            </a:r>
            <a:endParaRPr lang="ru-RU" dirty="0" smtClean="0">
              <a:solidFill>
                <a:srgbClr val="000000"/>
              </a:solidFill>
            </a:endParaRPr>
          </a:p>
          <a:p>
            <a:pPr marL="0" indent="0" algn="ctr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ru-RU" dirty="0" smtClean="0">
                <a:solidFill>
                  <a:srgbClr val="000000"/>
                </a:solidFill>
              </a:rPr>
              <a:t>условиях предприятий основной базой для </a:t>
            </a:r>
            <a:r>
              <a:rPr lang="ru-RU" dirty="0">
                <a:solidFill>
                  <a:srgbClr val="000000"/>
                </a:solidFill>
              </a:rPr>
              <a:t>рабочих будущего </a:t>
            </a:r>
            <a:r>
              <a:rPr lang="ru-RU" dirty="0" smtClean="0">
                <a:solidFill>
                  <a:srgbClr val="000000"/>
                </a:solidFill>
              </a:rPr>
              <a:t>будут</a:t>
            </a:r>
            <a:r>
              <a:rPr lang="en-GB" dirty="0" smtClean="0">
                <a:solidFill>
                  <a:srgbClr val="000000"/>
                </a:solidFill>
              </a:rPr>
              <a:t>:</a:t>
            </a:r>
            <a:endParaRPr lang="en-GB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передовые знания </a:t>
            </a:r>
            <a:r>
              <a:rPr lang="ru-RU" dirty="0" smtClean="0">
                <a:solidFill>
                  <a:srgbClr val="000000"/>
                </a:solidFill>
              </a:rPr>
              <a:t>в </a:t>
            </a:r>
            <a:r>
              <a:rPr lang="ru-RU" dirty="0">
                <a:solidFill>
                  <a:srgbClr val="000000"/>
                </a:solidFill>
              </a:rPr>
              <a:t>области </a:t>
            </a:r>
            <a:r>
              <a:rPr lang="ru-RU" dirty="0" smtClean="0">
                <a:solidFill>
                  <a:srgbClr val="000000"/>
                </a:solidFill>
              </a:rPr>
              <a:t>информационных систем управления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endParaRPr lang="en-GB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способность анализировать большие данные в режиме реального времени</a:t>
            </a:r>
            <a:r>
              <a:rPr lang="en-GB" dirty="0" smtClean="0">
                <a:solidFill>
                  <a:srgbClr val="000000"/>
                </a:solidFill>
              </a:rPr>
              <a:t>,</a:t>
            </a:r>
            <a:endParaRPr lang="en-GB" dirty="0">
              <a:solidFill>
                <a:srgbClr val="000000"/>
              </a:solidFill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</a:rPr>
              <a:t>умение </a:t>
            </a:r>
            <a:r>
              <a:rPr lang="ru-RU" dirty="0">
                <a:solidFill>
                  <a:srgbClr val="000000"/>
                </a:solidFill>
              </a:rPr>
              <a:t>быстро и эффективно </a:t>
            </a:r>
            <a:r>
              <a:rPr lang="ru-RU" dirty="0" smtClean="0">
                <a:solidFill>
                  <a:srgbClr val="000000"/>
                </a:solidFill>
              </a:rPr>
              <a:t>работать </a:t>
            </a:r>
            <a:r>
              <a:rPr lang="ru-RU" dirty="0">
                <a:solidFill>
                  <a:srgbClr val="000000"/>
                </a:solidFill>
              </a:rPr>
              <a:t>в </a:t>
            </a:r>
            <a:r>
              <a:rPr lang="ru-RU" dirty="0" err="1" smtClean="0">
                <a:solidFill>
                  <a:srgbClr val="000000"/>
                </a:solidFill>
              </a:rPr>
              <a:t>киберфизических</a:t>
            </a:r>
            <a:r>
              <a:rPr lang="ru-RU" dirty="0" smtClean="0">
                <a:solidFill>
                  <a:srgbClr val="000000"/>
                </a:solidFill>
              </a:rPr>
              <a:t> системах</a:t>
            </a:r>
            <a:endParaRPr lang="en-GB" dirty="0" smtClean="0">
              <a:solidFill>
                <a:srgbClr val="00000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175048" y="1318"/>
            <a:ext cx="7005464" cy="693271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/>
              <a:t>Изменения на пути к Индустрии 4.0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525343"/>
            <a:ext cx="2895600" cy="33265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594104" y="6525344"/>
            <a:ext cx="514400" cy="332656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3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dirty="0" smtClean="0"/>
              <a:t>В результате чего </a:t>
            </a:r>
            <a:r>
              <a:rPr lang="ru-RU" dirty="0"/>
              <a:t>мы признаем ключевую роль инноваций?</a:t>
            </a:r>
          </a:p>
          <a:p>
            <a:endParaRPr lang="ru-RU" dirty="0"/>
          </a:p>
          <a:p>
            <a:r>
              <a:rPr lang="ru-RU" dirty="0"/>
              <a:t>Наблюдая рост бюджета, выделяемого на научные исследования и разработки, необходимые для поддержания конкурентоспособности компании.   </a:t>
            </a:r>
          </a:p>
          <a:p>
            <a:endParaRPr lang="ru-RU" dirty="0"/>
          </a:p>
          <a:p>
            <a:r>
              <a:rPr lang="ru-RU" dirty="0"/>
              <a:t>В результате изменения традиционной парадигмы исследователя как ученого и работника как эксперта в области практических знаний.  </a:t>
            </a:r>
          </a:p>
          <a:p>
            <a:endParaRPr lang="ru-RU" dirty="0"/>
          </a:p>
          <a:p>
            <a:r>
              <a:rPr lang="ru-RU" dirty="0"/>
              <a:t>В результате набора высококвалифицированных работников как ключевого фактора роста производства в ближайшие 10 лет.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699792" y="359465"/>
            <a:ext cx="5987008" cy="54925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Самое главное - навыки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166843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941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692695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Мы на пороге 4ой промышленной революции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pic>
        <p:nvPicPr>
          <p:cNvPr id="4" name="Immagine 3" descr="Quarto_Stat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597"/>
            <a:ext cx="9144000" cy="4940723"/>
          </a:xfrm>
          <a:prstGeom prst="rect">
            <a:avLst/>
          </a:prstGeom>
        </p:spPr>
      </p:pic>
      <p:sp>
        <p:nvSpPr>
          <p:cNvPr id="5" name="Segnaposto piè di pagina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93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000px-MATLAB_surf_sinc3D.sv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7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5148064" y="1412776"/>
            <a:ext cx="3995936" cy="511256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</a:rPr>
              <a:t>Навыки, которые, главным образом, отсутствуют у работников производства</a:t>
            </a:r>
            <a:r>
              <a:rPr lang="en-GB" sz="1800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70% </a:t>
            </a:r>
            <a:r>
              <a:rPr lang="ru-RU" sz="2400" dirty="0" smtClean="0">
                <a:solidFill>
                  <a:schemeClr val="tx1"/>
                </a:solidFill>
              </a:rPr>
              <a:t>Знание компьютерных технологий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69% </a:t>
            </a:r>
            <a:r>
              <a:rPr lang="ru-RU" sz="2400" dirty="0" smtClean="0">
                <a:solidFill>
                  <a:schemeClr val="tx1"/>
                </a:solidFill>
              </a:rPr>
              <a:t>Навыки решения проблем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67% </a:t>
            </a:r>
            <a:r>
              <a:rPr lang="ru-RU" sz="2400" dirty="0" smtClean="0">
                <a:solidFill>
                  <a:schemeClr val="tx1"/>
                </a:solidFill>
              </a:rPr>
              <a:t>Базовая техническая подготовка</a:t>
            </a:r>
            <a:r>
              <a:rPr lang="en-GB" sz="2400" dirty="0" smtClean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60% </a:t>
            </a:r>
            <a:r>
              <a:rPr lang="ru-RU" sz="2400" dirty="0" smtClean="0">
                <a:solidFill>
                  <a:schemeClr val="tx1"/>
                </a:solidFill>
              </a:rPr>
              <a:t>Математические навыки</a:t>
            </a:r>
            <a:endParaRPr lang="en-GB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GB" sz="24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1900" i="1" dirty="0" smtClean="0">
                <a:solidFill>
                  <a:schemeClr val="tx1"/>
                </a:solidFill>
              </a:rPr>
              <a:t>Источник</a:t>
            </a:r>
            <a:r>
              <a:rPr lang="en-GB" sz="1900" i="1" dirty="0" smtClean="0">
                <a:solidFill>
                  <a:schemeClr val="tx1"/>
                </a:solidFill>
              </a:rPr>
              <a:t>:</a:t>
            </a:r>
          </a:p>
          <a:p>
            <a:pPr marL="0" indent="0">
              <a:buNone/>
            </a:pPr>
            <a:r>
              <a:rPr lang="en-GB" sz="1900" i="1" dirty="0" smtClean="0">
                <a:solidFill>
                  <a:schemeClr val="tx1"/>
                </a:solidFill>
              </a:rPr>
              <a:t>Deloitte </a:t>
            </a:r>
            <a:r>
              <a:rPr lang="en-GB" sz="1900" i="1" dirty="0">
                <a:solidFill>
                  <a:schemeClr val="tx1"/>
                </a:solidFill>
              </a:rPr>
              <a:t>analysis based on data </a:t>
            </a:r>
            <a:r>
              <a:rPr lang="en-GB" sz="1900" i="1" dirty="0" smtClean="0">
                <a:solidFill>
                  <a:schemeClr val="tx1"/>
                </a:solidFill>
              </a:rPr>
              <a:t>from</a:t>
            </a:r>
          </a:p>
          <a:p>
            <a:pPr marL="0" indent="0">
              <a:buNone/>
            </a:pPr>
            <a:r>
              <a:rPr lang="en-GB" sz="1900" i="1" dirty="0" smtClean="0">
                <a:solidFill>
                  <a:schemeClr val="tx1"/>
                </a:solidFill>
              </a:rPr>
              <a:t>U.S</a:t>
            </a:r>
            <a:r>
              <a:rPr lang="en-GB" sz="1900" i="1" dirty="0">
                <a:solidFill>
                  <a:schemeClr val="tx1"/>
                </a:solidFill>
              </a:rPr>
              <a:t>. Bureau of </a:t>
            </a:r>
            <a:r>
              <a:rPr lang="en-GB" sz="1900" i="1" dirty="0" smtClean="0">
                <a:solidFill>
                  <a:schemeClr val="tx1"/>
                </a:solidFill>
              </a:rPr>
              <a:t>Labour </a:t>
            </a:r>
            <a:r>
              <a:rPr lang="en-GB" sz="1900" i="1" dirty="0">
                <a:solidFill>
                  <a:schemeClr val="tx1"/>
                </a:solidFill>
              </a:rPr>
              <a:t>Statistics and Gallup Survey.2015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914400" y="3950"/>
            <a:ext cx="8229600" cy="549255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/>
              <a:t>Каких навыков не хватает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pic>
        <p:nvPicPr>
          <p:cNvPr id="3" name="Segnaposto contenuto 2" descr="deloitte 2015.tiff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8" b="-1688"/>
          <a:stretch>
            <a:fillRect/>
          </a:stretch>
        </p:blipFill>
        <p:spPr>
          <a:xfrm>
            <a:off x="457200" y="1340768"/>
            <a:ext cx="4690864" cy="5256940"/>
          </a:xfrm>
        </p:spPr>
      </p:pic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3124200" y="6525343"/>
            <a:ext cx="2895600" cy="33265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676456" y="6597352"/>
            <a:ext cx="467544" cy="260648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1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457200" y="1340768"/>
            <a:ext cx="8435280" cy="5184576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</a:rPr>
              <a:t>До сих пор мы </a:t>
            </a:r>
            <a:r>
              <a:rPr lang="ru-RU" dirty="0" smtClean="0">
                <a:solidFill>
                  <a:srgbClr val="000000"/>
                </a:solidFill>
              </a:rPr>
              <a:t>анализировали </a:t>
            </a:r>
            <a:r>
              <a:rPr lang="ru-RU" dirty="0">
                <a:solidFill>
                  <a:srgbClr val="000000"/>
                </a:solidFill>
              </a:rPr>
              <a:t>основные изменения, которые </a:t>
            </a:r>
            <a:r>
              <a:rPr lang="ru-RU" dirty="0" smtClean="0">
                <a:solidFill>
                  <a:srgbClr val="000000"/>
                </a:solidFill>
              </a:rPr>
              <a:t>затронут работников </a:t>
            </a:r>
            <a:r>
              <a:rPr lang="ru-RU" dirty="0">
                <a:solidFill>
                  <a:srgbClr val="000000"/>
                </a:solidFill>
              </a:rPr>
              <a:t>будущего </a:t>
            </a:r>
            <a:r>
              <a:rPr lang="ru-RU" dirty="0" smtClean="0">
                <a:solidFill>
                  <a:srgbClr val="000000"/>
                </a:solidFill>
              </a:rPr>
              <a:t>производства, уже </a:t>
            </a:r>
            <a:r>
              <a:rPr lang="ru-RU" dirty="0">
                <a:solidFill>
                  <a:srgbClr val="000000"/>
                </a:solidFill>
              </a:rPr>
              <a:t>преобразуя повседневную жизнь </a:t>
            </a:r>
            <a:r>
              <a:rPr lang="ru-RU" dirty="0" smtClean="0">
                <a:solidFill>
                  <a:srgbClr val="000000"/>
                </a:solidFill>
              </a:rPr>
              <a:t>рабочей силы сегодня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</a:p>
          <a:p>
            <a:pPr algn="just"/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Понятно, что в рамках различных отраслей </a:t>
            </a:r>
            <a:r>
              <a:rPr lang="ru-RU" dirty="0" smtClean="0">
                <a:solidFill>
                  <a:srgbClr val="000000"/>
                </a:solidFill>
              </a:rPr>
              <a:t>промышленности перечисленные инновации необходимо будет контролировать.</a:t>
            </a:r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ru-RU" dirty="0" smtClean="0">
                <a:solidFill>
                  <a:srgbClr val="000000"/>
                </a:solidFill>
              </a:rPr>
              <a:t>На самом деле</a:t>
            </a:r>
            <a:r>
              <a:rPr lang="it-IT" dirty="0" smtClean="0">
                <a:solidFill>
                  <a:srgbClr val="000000"/>
                </a:solidFill>
              </a:rPr>
              <a:t>, </a:t>
            </a:r>
            <a:r>
              <a:rPr lang="ru-RU" dirty="0" smtClean="0">
                <a:solidFill>
                  <a:srgbClr val="000000"/>
                </a:solidFill>
              </a:rPr>
              <a:t>главная функция </a:t>
            </a:r>
            <a:r>
              <a:rPr lang="ru-RU" dirty="0" err="1" smtClean="0">
                <a:solidFill>
                  <a:srgbClr val="000000"/>
                </a:solidFill>
              </a:rPr>
              <a:t>кастомизации</a:t>
            </a:r>
            <a:r>
              <a:rPr lang="ru-RU" dirty="0" smtClean="0">
                <a:solidFill>
                  <a:srgbClr val="000000"/>
                </a:solidFill>
              </a:rPr>
              <a:t> производства требует, чтобы обязанности предприятия и задачи работника соответствовали продукту, который должен быть изготовлен, с точки зрения организации работы.   </a:t>
            </a:r>
            <a:endParaRPr lang="it-IT" dirty="0" smtClean="0">
              <a:solidFill>
                <a:srgbClr val="000000"/>
              </a:solidFill>
            </a:endParaRPr>
          </a:p>
          <a:p>
            <a:pPr algn="just"/>
            <a:endParaRPr lang="it-IT" dirty="0">
              <a:solidFill>
                <a:srgbClr val="000000"/>
              </a:solidFill>
            </a:endParaRPr>
          </a:p>
          <a:p>
            <a:pPr algn="just"/>
            <a:r>
              <a:rPr lang="ru-RU" dirty="0">
                <a:solidFill>
                  <a:srgbClr val="000000"/>
                </a:solidFill>
              </a:rPr>
              <a:t>Важно оценить влияние, которое эти изменения оказывают на видение работы и видение образования и профессиональной подготовки</a:t>
            </a:r>
            <a:r>
              <a:rPr lang="it-IT" dirty="0" smtClean="0">
                <a:solidFill>
                  <a:srgbClr val="000000"/>
                </a:solidFill>
              </a:rPr>
              <a:t>.</a:t>
            </a:r>
            <a:r>
              <a:rPr lang="ru-RU" dirty="0" smtClean="0">
                <a:solidFill>
                  <a:srgbClr val="000000"/>
                </a:solidFill>
              </a:rPr>
              <a:t> Это представляет для нас большой интерес.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1609328" y="45505"/>
            <a:ext cx="7571184" cy="1232491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Новое видение работы</a:t>
            </a:r>
            <a:endParaRPr lang="en-GB" sz="28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3124200" y="6525344"/>
            <a:ext cx="2895600" cy="332655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>
          <a:xfrm>
            <a:off x="8666112" y="6525344"/>
            <a:ext cx="442392" cy="332655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52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504056"/>
          </a:xfrm>
        </p:spPr>
        <p:txBody>
          <a:bodyPr anchor="t">
            <a:noAutofit/>
          </a:bodyPr>
          <a:lstStyle/>
          <a:p>
            <a:pPr algn="r"/>
            <a:r>
              <a:rPr lang="ru-RU" sz="2800" dirty="0" smtClean="0">
                <a:cs typeface="Helvetica"/>
              </a:rPr>
              <a:t>избежать несоответствия навыков в будущем</a:t>
            </a:r>
            <a:endParaRPr lang="en-GB" sz="2800" dirty="0">
              <a:cs typeface="Helvetica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763688" y="2535287"/>
            <a:ext cx="5688631" cy="461665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/>
              <a:t>Глобальные факторы изменений</a:t>
            </a:r>
            <a:endParaRPr lang="en-GB" sz="2400" b="1" dirty="0"/>
          </a:p>
        </p:txBody>
      </p:sp>
      <p:grpSp>
        <p:nvGrpSpPr>
          <p:cNvPr id="37" name="Gruppo 36"/>
          <p:cNvGrpSpPr/>
          <p:nvPr/>
        </p:nvGrpSpPr>
        <p:grpSpPr>
          <a:xfrm>
            <a:off x="35496" y="1245177"/>
            <a:ext cx="8968496" cy="610099"/>
            <a:chOff x="35496" y="2037265"/>
            <a:chExt cx="8968496" cy="610099"/>
          </a:xfrm>
        </p:grpSpPr>
        <p:sp>
          <p:nvSpPr>
            <p:cNvPr id="5" name="CasellaDiTesto 4"/>
            <p:cNvSpPr txBox="1"/>
            <p:nvPr/>
          </p:nvSpPr>
          <p:spPr>
            <a:xfrm>
              <a:off x="35496" y="2062589"/>
              <a:ext cx="28440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 Narrow"/>
                  <a:cs typeface="Arial Narrow"/>
                </a:rPr>
                <a:t>Глобализация рынков</a:t>
              </a:r>
              <a:endParaRPr lang="en-GB" sz="1600" dirty="0" smtClean="0">
                <a:latin typeface="Arial Narrow"/>
                <a:cs typeface="Arial Narrow"/>
              </a:endParaRPr>
            </a:p>
            <a:p>
              <a:r>
                <a:rPr lang="ru-RU" sz="1600" dirty="0" smtClean="0">
                  <a:latin typeface="Arial Narrow"/>
                  <a:cs typeface="Arial Narrow"/>
                </a:rPr>
                <a:t>Изменения в организации работы</a:t>
              </a:r>
              <a:endParaRPr lang="en-GB" sz="1600" dirty="0">
                <a:latin typeface="Arial Narrow"/>
                <a:cs typeface="Arial Narrow"/>
              </a:endParaRPr>
            </a:p>
          </p:txBody>
        </p:sp>
        <p:sp>
          <p:nvSpPr>
            <p:cNvPr id="6" name="CasellaDiTesto 5"/>
            <p:cNvSpPr txBox="1"/>
            <p:nvPr/>
          </p:nvSpPr>
          <p:spPr>
            <a:xfrm>
              <a:off x="3251214" y="2037265"/>
              <a:ext cx="24978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 Narrow"/>
                  <a:cs typeface="Arial Narrow"/>
                </a:rPr>
                <a:t>Демографические изменения</a:t>
              </a:r>
              <a:endParaRPr lang="en-GB" sz="1600" dirty="0" smtClean="0">
                <a:latin typeface="Arial Narrow"/>
                <a:cs typeface="Arial Narrow"/>
              </a:endParaRPr>
            </a:p>
            <a:p>
              <a:r>
                <a:rPr lang="ru-RU" sz="1600" dirty="0" smtClean="0">
                  <a:latin typeface="Arial Narrow"/>
                  <a:cs typeface="Arial Narrow"/>
                </a:rPr>
                <a:t>Климатические изменения</a:t>
              </a:r>
              <a:endParaRPr lang="en-GB" sz="1600" dirty="0">
                <a:latin typeface="Arial Narrow"/>
                <a:cs typeface="Arial Narrow"/>
              </a:endParaRP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236888" y="2062589"/>
              <a:ext cx="276710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latin typeface="Arial Narrow"/>
                  <a:cs typeface="Arial Narrow"/>
                </a:rPr>
                <a:t>Повышение уровня образования</a:t>
              </a:r>
              <a:endParaRPr lang="en-GB" sz="1600" dirty="0" smtClean="0">
                <a:latin typeface="Arial Narrow"/>
                <a:cs typeface="Arial Narrow"/>
              </a:endParaRPr>
            </a:p>
            <a:p>
              <a:r>
                <a:rPr lang="ru-RU" sz="1600" dirty="0" smtClean="0">
                  <a:latin typeface="Arial Narrow"/>
                  <a:cs typeface="Arial Narrow"/>
                </a:rPr>
                <a:t>Технологии и инновации</a:t>
              </a:r>
              <a:endParaRPr lang="en-GB" sz="1600" dirty="0">
                <a:latin typeface="Arial Narrow"/>
                <a:cs typeface="Arial Narrow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187624" y="1916832"/>
            <a:ext cx="6912768" cy="504056"/>
            <a:chOff x="1115616" y="2708920"/>
            <a:chExt cx="6912768" cy="504056"/>
          </a:xfrm>
        </p:grpSpPr>
        <p:sp>
          <p:nvSpPr>
            <p:cNvPr id="11" name="Freccia giù 10"/>
            <p:cNvSpPr/>
            <p:nvPr/>
          </p:nvSpPr>
          <p:spPr>
            <a:xfrm>
              <a:off x="111561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Freccia giù 11"/>
            <p:cNvSpPr/>
            <p:nvPr/>
          </p:nvSpPr>
          <p:spPr>
            <a:xfrm>
              <a:off x="1763688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Freccia giù 12"/>
            <p:cNvSpPr/>
            <p:nvPr/>
          </p:nvSpPr>
          <p:spPr>
            <a:xfrm>
              <a:off x="2411760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Freccia giù 13"/>
            <p:cNvSpPr/>
            <p:nvPr/>
          </p:nvSpPr>
          <p:spPr>
            <a:xfrm>
              <a:off x="3059832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Freccia giù 14"/>
            <p:cNvSpPr/>
            <p:nvPr/>
          </p:nvSpPr>
          <p:spPr>
            <a:xfrm>
              <a:off x="3707904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ccia giù 15"/>
            <p:cNvSpPr/>
            <p:nvPr/>
          </p:nvSpPr>
          <p:spPr>
            <a:xfrm>
              <a:off x="435597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ccia giù 16"/>
            <p:cNvSpPr/>
            <p:nvPr/>
          </p:nvSpPr>
          <p:spPr>
            <a:xfrm>
              <a:off x="5004048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Freccia giù 17"/>
            <p:cNvSpPr/>
            <p:nvPr/>
          </p:nvSpPr>
          <p:spPr>
            <a:xfrm>
              <a:off x="5652120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Freccia giù 18"/>
            <p:cNvSpPr/>
            <p:nvPr/>
          </p:nvSpPr>
          <p:spPr>
            <a:xfrm>
              <a:off x="6300192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Freccia giù 19"/>
            <p:cNvSpPr/>
            <p:nvPr/>
          </p:nvSpPr>
          <p:spPr>
            <a:xfrm>
              <a:off x="6948264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Freccia giù 20"/>
            <p:cNvSpPr/>
            <p:nvPr/>
          </p:nvSpPr>
          <p:spPr>
            <a:xfrm>
              <a:off x="759633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Ovale 8"/>
          <p:cNvSpPr/>
          <p:nvPr/>
        </p:nvSpPr>
        <p:spPr>
          <a:xfrm>
            <a:off x="-11275" y="476672"/>
            <a:ext cx="2633157" cy="720080"/>
          </a:xfrm>
          <a:prstGeom prst="ellipse">
            <a:avLst/>
          </a:prstGeom>
          <a:solidFill>
            <a:srgbClr val="B9CDE5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rgbClr val="660066"/>
                  </a:solidFill>
                </a:ln>
              </a:rPr>
              <a:t>Спрос на навыки</a:t>
            </a:r>
            <a:endParaRPr lang="en-GB" dirty="0">
              <a:ln>
                <a:solidFill>
                  <a:srgbClr val="660066"/>
                </a:solidFill>
              </a:ln>
            </a:endParaRPr>
          </a:p>
        </p:txBody>
      </p:sp>
      <p:sp>
        <p:nvSpPr>
          <p:cNvPr id="10" name="Ovale 9"/>
          <p:cNvSpPr/>
          <p:nvPr/>
        </p:nvSpPr>
        <p:spPr>
          <a:xfrm>
            <a:off x="6212552" y="476672"/>
            <a:ext cx="2633157" cy="720080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Предложение навыков</a:t>
            </a:r>
            <a:endParaRPr lang="en-GB" dirty="0"/>
          </a:p>
        </p:txBody>
      </p:sp>
      <p:sp>
        <p:nvSpPr>
          <p:cNvPr id="22" name="Freccia bidirezionale orizzontale 21"/>
          <p:cNvSpPr/>
          <p:nvPr/>
        </p:nvSpPr>
        <p:spPr>
          <a:xfrm>
            <a:off x="2941053" y="476672"/>
            <a:ext cx="2792743" cy="648072"/>
          </a:xfrm>
          <a:prstGeom prst="left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несоответствие</a:t>
            </a:r>
            <a:endParaRPr lang="en-GB" dirty="0"/>
          </a:p>
        </p:txBody>
      </p:sp>
      <p:grpSp>
        <p:nvGrpSpPr>
          <p:cNvPr id="24" name="Gruppo 23"/>
          <p:cNvGrpSpPr/>
          <p:nvPr/>
        </p:nvGrpSpPr>
        <p:grpSpPr>
          <a:xfrm>
            <a:off x="1187624" y="3861048"/>
            <a:ext cx="6912768" cy="504056"/>
            <a:chOff x="1115616" y="2708920"/>
            <a:chExt cx="6912768" cy="504056"/>
          </a:xfrm>
        </p:grpSpPr>
        <p:sp>
          <p:nvSpPr>
            <p:cNvPr id="25" name="Freccia giù 24"/>
            <p:cNvSpPr/>
            <p:nvPr/>
          </p:nvSpPr>
          <p:spPr>
            <a:xfrm>
              <a:off x="111561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Freccia giù 25"/>
            <p:cNvSpPr/>
            <p:nvPr/>
          </p:nvSpPr>
          <p:spPr>
            <a:xfrm>
              <a:off x="1763688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Freccia giù 26"/>
            <p:cNvSpPr/>
            <p:nvPr/>
          </p:nvSpPr>
          <p:spPr>
            <a:xfrm>
              <a:off x="2411760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Freccia giù 27"/>
            <p:cNvSpPr/>
            <p:nvPr/>
          </p:nvSpPr>
          <p:spPr>
            <a:xfrm>
              <a:off x="3059832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Freccia giù 28"/>
            <p:cNvSpPr/>
            <p:nvPr/>
          </p:nvSpPr>
          <p:spPr>
            <a:xfrm>
              <a:off x="3707904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Freccia giù 29"/>
            <p:cNvSpPr/>
            <p:nvPr/>
          </p:nvSpPr>
          <p:spPr>
            <a:xfrm>
              <a:off x="435597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Freccia giù 30"/>
            <p:cNvSpPr/>
            <p:nvPr/>
          </p:nvSpPr>
          <p:spPr>
            <a:xfrm>
              <a:off x="5004048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Freccia giù 31"/>
            <p:cNvSpPr/>
            <p:nvPr/>
          </p:nvSpPr>
          <p:spPr>
            <a:xfrm>
              <a:off x="5652120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Freccia giù 32"/>
            <p:cNvSpPr/>
            <p:nvPr/>
          </p:nvSpPr>
          <p:spPr>
            <a:xfrm>
              <a:off x="6300192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Freccia giù 33"/>
            <p:cNvSpPr/>
            <p:nvPr/>
          </p:nvSpPr>
          <p:spPr>
            <a:xfrm>
              <a:off x="6948264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Freccia giù 34"/>
            <p:cNvSpPr/>
            <p:nvPr/>
          </p:nvSpPr>
          <p:spPr>
            <a:xfrm>
              <a:off x="7596336" y="2708920"/>
              <a:ext cx="432048" cy="504056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1763688" y="3142709"/>
            <a:ext cx="5688631" cy="830997"/>
          </a:xfrm>
          <a:prstGeom prst="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2400" b="1" dirty="0" smtClean="0"/>
              <a:t>Прогнозирование потребности в навыках</a:t>
            </a:r>
            <a:endParaRPr lang="en-GB" sz="2400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5496" y="4494019"/>
            <a:ext cx="4320480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700" dirty="0" smtClean="0">
                <a:latin typeface="Arial Narrow"/>
                <a:cs typeface="Arial Narrow"/>
              </a:rPr>
              <a:t>Лучшее использование навыков</a:t>
            </a:r>
            <a:endParaRPr lang="en-GB" sz="1700" dirty="0">
              <a:latin typeface="Arial Narrow"/>
              <a:cs typeface="Arial Narrow"/>
            </a:endParaRPr>
          </a:p>
          <a:p>
            <a:r>
              <a:rPr lang="ru-RU" sz="1700" dirty="0" smtClean="0">
                <a:latin typeface="Arial Narrow"/>
                <a:cs typeface="Arial Narrow"/>
              </a:rPr>
              <a:t>Меры для поддержание уровня навыков</a:t>
            </a:r>
            <a:endParaRPr lang="en-GB" sz="1700" dirty="0">
              <a:latin typeface="Arial Narrow"/>
              <a:cs typeface="Arial Narrow"/>
            </a:endParaRPr>
          </a:p>
          <a:p>
            <a:r>
              <a:rPr lang="ru-RU" sz="1700" dirty="0" smtClean="0">
                <a:latin typeface="Arial Narrow"/>
                <a:cs typeface="Arial Narrow"/>
              </a:rPr>
              <a:t>Улучшение условий работы</a:t>
            </a:r>
            <a:endParaRPr lang="en-GB" sz="1700" dirty="0">
              <a:latin typeface="Arial Narrow"/>
              <a:cs typeface="Arial Narrow"/>
            </a:endParaRPr>
          </a:p>
          <a:p>
            <a:r>
              <a:rPr lang="ru-RU" sz="1700" dirty="0" smtClean="0">
                <a:latin typeface="Arial Narrow"/>
                <a:cs typeface="Arial Narrow"/>
              </a:rPr>
              <a:t>Бизнес-стратегии, </a:t>
            </a:r>
            <a:r>
              <a:rPr lang="ru-RU" sz="1700" dirty="0" smtClean="0">
                <a:latin typeface="Arial Narrow"/>
                <a:cs typeface="Arial Narrow"/>
              </a:rPr>
              <a:t>основанные на возможностях и инвестиций в подготовку кадров</a:t>
            </a:r>
            <a:endParaRPr lang="en-GB" sz="1700" dirty="0">
              <a:latin typeface="Arial Narrow"/>
              <a:cs typeface="Arial Narrow"/>
            </a:endParaRPr>
          </a:p>
          <a:p>
            <a:r>
              <a:rPr lang="ru-RU" sz="1700" dirty="0" smtClean="0">
                <a:latin typeface="Arial Narrow"/>
                <a:cs typeface="Arial Narrow"/>
              </a:rPr>
              <a:t>Национальные</a:t>
            </a:r>
            <a:r>
              <a:rPr lang="en-GB" sz="1700" dirty="0" smtClean="0">
                <a:latin typeface="Arial Narrow"/>
                <a:cs typeface="Arial Narrow"/>
              </a:rPr>
              <a:t> </a:t>
            </a:r>
            <a:r>
              <a:rPr lang="en-GB" sz="1700" dirty="0">
                <a:latin typeface="Arial Narrow"/>
                <a:cs typeface="Arial Narrow"/>
              </a:rPr>
              <a:t>/ </a:t>
            </a:r>
            <a:r>
              <a:rPr lang="ru-RU" sz="1700" dirty="0" smtClean="0">
                <a:latin typeface="Arial Narrow"/>
                <a:cs typeface="Arial Narrow"/>
              </a:rPr>
              <a:t>отраслевые политики и нормы</a:t>
            </a:r>
            <a:endParaRPr lang="en-GB" sz="1700" dirty="0">
              <a:latin typeface="Arial Narrow"/>
              <a:cs typeface="Arial Narrow"/>
            </a:endParaRPr>
          </a:p>
          <a:p>
            <a:endParaRPr lang="en-GB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4788024" y="4494019"/>
            <a:ext cx="4320480" cy="236988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Narrow"/>
                <a:cs typeface="Arial Narrow"/>
              </a:rPr>
              <a:t>Национальные/отраслевые политики обучения и подготовки, а также нормы, поддерживающие:  </a:t>
            </a:r>
            <a:endParaRPr lang="en-GB" sz="1600" dirty="0" smtClean="0">
              <a:latin typeface="Arial Narrow"/>
              <a:cs typeface="Arial Narrow"/>
            </a:endParaRPr>
          </a:p>
          <a:p>
            <a:r>
              <a:rPr lang="ru-RU" sz="1600" dirty="0" smtClean="0">
                <a:latin typeface="Arial Narrow"/>
                <a:cs typeface="Arial Narrow"/>
              </a:rPr>
              <a:t>Непрерывное обучение и обучение на рабочем месте</a:t>
            </a:r>
            <a:endParaRPr lang="en-GB" sz="1600" dirty="0" smtClean="0">
              <a:latin typeface="Arial Narrow"/>
              <a:cs typeface="Arial Narrow"/>
            </a:endParaRPr>
          </a:p>
          <a:p>
            <a:r>
              <a:rPr lang="ru-RU" sz="1600" dirty="0" smtClean="0">
                <a:latin typeface="Arial Narrow"/>
                <a:cs typeface="Arial Narrow"/>
              </a:rPr>
              <a:t>Меры активации</a:t>
            </a:r>
            <a:endParaRPr lang="en-GB" sz="1600" dirty="0" smtClean="0">
              <a:latin typeface="Arial Narrow"/>
              <a:cs typeface="Arial Narrow"/>
            </a:endParaRPr>
          </a:p>
          <a:p>
            <a:r>
              <a:rPr lang="ru-RU" sz="1600" dirty="0" smtClean="0">
                <a:latin typeface="Arial Narrow"/>
                <a:cs typeface="Arial Narrow"/>
              </a:rPr>
              <a:t>Миграция квалифицированной рабочей силы и мобильность рабочей силы</a:t>
            </a:r>
            <a:endParaRPr lang="en-GB" sz="1600" dirty="0" smtClean="0">
              <a:latin typeface="Arial Narrow"/>
              <a:cs typeface="Arial Narrow"/>
            </a:endParaRPr>
          </a:p>
          <a:p>
            <a:r>
              <a:rPr lang="ru-RU" sz="1600" dirty="0" smtClean="0">
                <a:latin typeface="Arial Narrow"/>
                <a:cs typeface="Arial Narrow"/>
              </a:rPr>
              <a:t>Соответствие навыков и переподготовка через службы занятости</a:t>
            </a:r>
            <a:endParaRPr lang="en-GB" sz="1600" dirty="0" smtClean="0">
              <a:latin typeface="Arial Narrow"/>
              <a:cs typeface="Arial Narrow"/>
            </a:endParaRPr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1947630" y="6551293"/>
            <a:ext cx="2895600" cy="288032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1"/>
          </p:nvPr>
        </p:nvSpPr>
        <p:spPr>
          <a:xfrm>
            <a:off x="8522096" y="6525344"/>
            <a:ext cx="586408" cy="288032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686800" cy="648072"/>
          </a:xfrm>
        </p:spPr>
        <p:txBody>
          <a:bodyPr anchor="t"/>
          <a:lstStyle/>
          <a:p>
            <a:pPr algn="r"/>
            <a:r>
              <a:rPr lang="ru-RU" sz="2800" dirty="0" smtClean="0"/>
              <a:t>Выводы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1340768"/>
            <a:ext cx="8856984" cy="5328592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/>
              <a:t>Если Индустрия 4.0 возникнет как производственная система в ближайшие  годы, то мы с уверенностью сможем сказать, что вступили в эпоху Четвертой промышленной революции.  </a:t>
            </a:r>
            <a:endParaRPr lang="it-IT" dirty="0"/>
          </a:p>
          <a:p>
            <a:pPr algn="just"/>
            <a:r>
              <a:rPr lang="ru-RU" dirty="0" smtClean="0"/>
              <a:t>Этот процесс займет некоторое время, потому что он требует вложений как в оборудование, так и информационные системы, а также в формирование соответствующих навыков для управления ими.  </a:t>
            </a:r>
            <a:endParaRPr lang="it-IT" dirty="0"/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Промышленная политика, политика </a:t>
            </a:r>
            <a:r>
              <a:rPr lang="ru-RU" dirty="0">
                <a:solidFill>
                  <a:schemeClr val="tx1"/>
                </a:solidFill>
              </a:rPr>
              <a:t>в области трудовых отношений и </a:t>
            </a:r>
            <a:r>
              <a:rPr lang="ru-RU" dirty="0" smtClean="0">
                <a:solidFill>
                  <a:schemeClr val="tx1"/>
                </a:solidFill>
              </a:rPr>
              <a:t>образования </a:t>
            </a:r>
            <a:r>
              <a:rPr lang="ru-RU" dirty="0">
                <a:solidFill>
                  <a:schemeClr val="tx1"/>
                </a:solidFill>
              </a:rPr>
              <a:t>являются сторонами одной медали, </a:t>
            </a:r>
            <a:r>
              <a:rPr lang="ru-RU" dirty="0" smtClean="0">
                <a:solidFill>
                  <a:schemeClr val="tx1"/>
                </a:solidFill>
              </a:rPr>
              <a:t>имя которой Инновации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Необходимо приступить к разработке системы обучения, которая устранит дефицит квалификации, характерный для многих западных стран.  </a:t>
            </a:r>
            <a:endParaRPr lang="it-IT" dirty="0">
              <a:solidFill>
                <a:schemeClr val="tx1"/>
              </a:solidFill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</a:rPr>
              <a:t>Меры, такие как профессиональное обучение в школе, учебные исследования, развитие технических вузов имеют не меньшее значение, чем политика, направленная на </a:t>
            </a:r>
            <a:r>
              <a:rPr lang="ru-RU" dirty="0">
                <a:solidFill>
                  <a:schemeClr val="tx1"/>
                </a:solidFill>
              </a:rPr>
              <a:t>сокращение </a:t>
            </a:r>
            <a:r>
              <a:rPr lang="ru-RU" dirty="0" smtClean="0">
                <a:solidFill>
                  <a:schemeClr val="tx1"/>
                </a:solidFill>
              </a:rPr>
              <a:t>затрат на </a:t>
            </a:r>
            <a:r>
              <a:rPr lang="ru-RU" dirty="0">
                <a:solidFill>
                  <a:schemeClr val="tx1"/>
                </a:solidFill>
              </a:rPr>
              <a:t>электроэнергию, </a:t>
            </a:r>
            <a:r>
              <a:rPr lang="ru-RU" dirty="0" smtClean="0">
                <a:solidFill>
                  <a:schemeClr val="tx1"/>
                </a:solidFill>
              </a:rPr>
              <a:t>рабочую </a:t>
            </a:r>
            <a:r>
              <a:rPr lang="ru-RU" dirty="0">
                <a:solidFill>
                  <a:schemeClr val="tx1"/>
                </a:solidFill>
              </a:rPr>
              <a:t>силу или </a:t>
            </a:r>
            <a:r>
              <a:rPr lang="ru-RU" dirty="0" smtClean="0">
                <a:solidFill>
                  <a:schemeClr val="tx1"/>
                </a:solidFill>
              </a:rPr>
              <a:t>бюрократию</a:t>
            </a:r>
            <a:r>
              <a:rPr lang="it-IT" dirty="0" smtClean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9"/>
          </p:nvPr>
        </p:nvSpPr>
        <p:spPr>
          <a:xfrm>
            <a:off x="3124200" y="6525344"/>
            <a:ext cx="2895600" cy="332655"/>
          </a:xfrm>
        </p:spPr>
        <p:txBody>
          <a:bodyPr/>
          <a:lstStyle/>
          <a:p>
            <a:pPr lvl="0"/>
            <a:r>
              <a:rPr lang="de-DE" dirty="0" smtClean="0"/>
              <a:t>Arturo Campanella</a:t>
            </a:r>
            <a:endParaRPr lang="de-DE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8"/>
          </p:nvPr>
        </p:nvSpPr>
        <p:spPr>
          <a:xfrm>
            <a:off x="8676456" y="6453336"/>
            <a:ext cx="467544" cy="404663"/>
          </a:xfrm>
        </p:spPr>
        <p:txBody>
          <a:bodyPr anchor="ctr"/>
          <a:lstStyle/>
          <a:p>
            <a:pPr lvl="0" algn="r"/>
            <a:fld id="{B1F1A623-F5DB-4483-8F0B-0EA037D53E70}" type="slidenum">
              <a:rPr lang="nb-NO" smtClean="0"/>
              <a:pPr lvl="0" algn="r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835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8964488" cy="5616624"/>
          </a:xfrm>
        </p:spPr>
        <p:txBody>
          <a:bodyPr>
            <a:normAutofit fontScale="70000" lnSpcReduction="20000"/>
          </a:bodyPr>
          <a:lstStyle/>
          <a:p>
            <a:pPr marL="363538" indent="-363538">
              <a:buNone/>
            </a:pPr>
            <a:r>
              <a:rPr lang="en-GB" dirty="0" err="1">
                <a:solidFill>
                  <a:srgbClr val="000000"/>
                </a:solidFill>
              </a:rPr>
              <a:t>Calum</a:t>
            </a:r>
            <a:r>
              <a:rPr lang="en-GB" dirty="0">
                <a:solidFill>
                  <a:srgbClr val="000000"/>
                </a:solidFill>
              </a:rPr>
              <a:t> Dewar, Dan </a:t>
            </a:r>
            <a:r>
              <a:rPr lang="en-GB" dirty="0" smtClean="0">
                <a:solidFill>
                  <a:srgbClr val="000000"/>
                </a:solidFill>
              </a:rPr>
              <a:t>Warren </a:t>
            </a:r>
            <a:r>
              <a:rPr lang="en-GB" i="1" dirty="0" smtClean="0">
                <a:solidFill>
                  <a:srgbClr val="000000"/>
                </a:solidFill>
              </a:rPr>
              <a:t>Understanding </a:t>
            </a:r>
            <a:r>
              <a:rPr lang="en-GB" i="1" dirty="0">
                <a:solidFill>
                  <a:srgbClr val="000000"/>
                </a:solidFill>
              </a:rPr>
              <a:t>5G: Perspectives on future technological advancements in mobile</a:t>
            </a:r>
            <a:r>
              <a:rPr lang="en-GB" dirty="0">
                <a:solidFill>
                  <a:srgbClr val="000000"/>
                </a:solidFill>
              </a:rPr>
              <a:t>, GSMA Intelligence, December 2014</a:t>
            </a:r>
            <a:r>
              <a:rPr lang="en-GB" dirty="0" smtClean="0">
                <a:solidFill>
                  <a:srgbClr val="000000"/>
                </a:solidFill>
              </a:rPr>
              <a:t>.© </a:t>
            </a:r>
            <a:r>
              <a:rPr lang="en-GB" dirty="0">
                <a:solidFill>
                  <a:srgbClr val="000000"/>
                </a:solidFill>
              </a:rPr>
              <a:t>GSMA Intelligence: The </a:t>
            </a:r>
            <a:r>
              <a:rPr lang="en-GB" dirty="0" err="1">
                <a:solidFill>
                  <a:srgbClr val="000000"/>
                </a:solidFill>
              </a:rPr>
              <a:t>Walbrook</a:t>
            </a:r>
            <a:r>
              <a:rPr lang="en-GB" dirty="0">
                <a:solidFill>
                  <a:srgbClr val="000000"/>
                </a:solidFill>
              </a:rPr>
              <a:t> Building, 25 </a:t>
            </a:r>
            <a:r>
              <a:rPr lang="en-GB" dirty="0" err="1">
                <a:solidFill>
                  <a:srgbClr val="000000"/>
                </a:solidFill>
              </a:rPr>
              <a:t>Walbrook</a:t>
            </a:r>
            <a:r>
              <a:rPr lang="en-GB" dirty="0">
                <a:solidFill>
                  <a:srgbClr val="000000"/>
                </a:solidFill>
              </a:rPr>
              <a:t>, London</a:t>
            </a:r>
            <a:endParaRPr lang="it-IT" dirty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r>
              <a:rPr lang="en-GB" u="sng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GB" u="sng" dirty="0">
                <a:solidFill>
                  <a:srgbClr val="000000"/>
                </a:solidFill>
                <a:hlinkClick r:id="rId2"/>
              </a:rPr>
              <a:t>://gsmaintelligence.com</a:t>
            </a:r>
            <a:r>
              <a:rPr lang="en-GB" dirty="0">
                <a:solidFill>
                  <a:srgbClr val="000000"/>
                </a:solidFill>
              </a:rPr>
              <a:t>  • </a:t>
            </a:r>
            <a:r>
              <a:rPr lang="en-GB" u="sng" dirty="0">
                <a:solidFill>
                  <a:srgbClr val="000000"/>
                </a:solidFill>
                <a:hlinkClick r:id="rId3"/>
              </a:rPr>
              <a:t>info@</a:t>
            </a:r>
            <a:r>
              <a:rPr lang="en-GB" u="sng" dirty="0" smtClean="0">
                <a:solidFill>
                  <a:srgbClr val="000000"/>
                </a:solidFill>
                <a:hlinkClick r:id="rId3"/>
              </a:rPr>
              <a:t>gsmaintelligence.com</a:t>
            </a:r>
            <a:endParaRPr lang="en-GB" u="sng" dirty="0" smtClean="0">
              <a:solidFill>
                <a:srgbClr val="000000"/>
              </a:solidFill>
            </a:endParaRPr>
          </a:p>
          <a:p>
            <a:pPr marL="0" lvl="0" indent="0">
              <a:buNone/>
            </a:pPr>
            <a:r>
              <a:rPr lang="en-GB" dirty="0" smtClean="0">
                <a:solidFill>
                  <a:srgbClr val="000000"/>
                </a:solidFill>
              </a:rPr>
              <a:t/>
            </a:r>
            <a:br>
              <a:rPr lang="en-GB" dirty="0" smtClean="0">
                <a:solidFill>
                  <a:srgbClr val="000000"/>
                </a:solidFill>
              </a:rPr>
            </a:br>
            <a:r>
              <a:rPr lang="en-GB" dirty="0" smtClean="0">
                <a:solidFill>
                  <a:srgbClr val="000000"/>
                </a:solidFill>
              </a:rPr>
              <a:t>GSMA </a:t>
            </a:r>
            <a:r>
              <a:rPr lang="en-GB" dirty="0">
                <a:solidFill>
                  <a:srgbClr val="000000"/>
                </a:solidFill>
              </a:rPr>
              <a:t>Intelligence, </a:t>
            </a:r>
            <a:r>
              <a:rPr lang="en-GB" dirty="0" smtClean="0">
                <a:solidFill>
                  <a:srgbClr val="000000"/>
                </a:solidFill>
              </a:rPr>
              <a:t>3d </a:t>
            </a:r>
            <a:r>
              <a:rPr lang="en-GB" dirty="0">
                <a:solidFill>
                  <a:srgbClr val="000000"/>
                </a:solidFill>
              </a:rPr>
              <a:t>Printing and the Future of Manufacturing, CSC, 2012</a:t>
            </a:r>
            <a:r>
              <a:rPr lang="en-GB" dirty="0" smtClean="0">
                <a:solidFill>
                  <a:srgbClr val="000000"/>
                </a:solidFill>
              </a:rPr>
              <a:t>. </a:t>
            </a:r>
            <a:r>
              <a:rPr lang="en-GB" u="sng" dirty="0" smtClean="0">
                <a:solidFill>
                  <a:srgbClr val="000000"/>
                </a:solidFill>
                <a:hlinkClick r:id="rId4"/>
              </a:rPr>
              <a:t>http</a:t>
            </a:r>
            <a:r>
              <a:rPr lang="en-GB" u="sng" dirty="0">
                <a:solidFill>
                  <a:srgbClr val="000000"/>
                </a:solidFill>
                <a:hlinkClick r:id="rId4"/>
              </a:rPr>
              <a:t>://assets1.csc.com/innovation/downloads/</a:t>
            </a:r>
            <a:r>
              <a:rPr lang="en-GB" u="sng" dirty="0" smtClean="0">
                <a:solidFill>
                  <a:srgbClr val="000000"/>
                </a:solidFill>
                <a:hlinkClick r:id="rId4"/>
              </a:rPr>
              <a:t>LEF_20123DPrinting.pdf</a:t>
            </a:r>
            <a:endParaRPr lang="en-GB" u="sng" dirty="0" smtClean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r>
              <a:rPr lang="en-GB" u="sng" dirty="0" smtClean="0">
                <a:solidFill>
                  <a:srgbClr val="000000"/>
                </a:solidFill>
                <a:hlinkClick r:id="rId5"/>
              </a:rPr>
              <a:t>http</a:t>
            </a:r>
            <a:r>
              <a:rPr lang="en-GB" u="sng" dirty="0">
                <a:solidFill>
                  <a:srgbClr val="000000"/>
                </a:solidFill>
                <a:hlinkClick r:id="rId5"/>
              </a:rPr>
              <a:t>://www.csc.com/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it-IT" dirty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r>
              <a:rPr lang="en-GB" dirty="0" err="1" smtClean="0">
                <a:solidFill>
                  <a:srgbClr val="000000"/>
                </a:solidFill>
              </a:rPr>
              <a:t>S.C.Mukhopadhyay</a:t>
            </a:r>
            <a:r>
              <a:rPr lang="en-GB" dirty="0" smtClean="0">
                <a:solidFill>
                  <a:srgbClr val="000000"/>
                </a:solidFill>
              </a:rPr>
              <a:t>, </a:t>
            </a:r>
            <a:r>
              <a:rPr lang="en-GB" i="1" dirty="0">
                <a:solidFill>
                  <a:srgbClr val="000000"/>
                </a:solidFill>
              </a:rPr>
              <a:t>Internet of things, challenges and opportunities</a:t>
            </a:r>
            <a:r>
              <a:rPr lang="en-GB" dirty="0">
                <a:solidFill>
                  <a:srgbClr val="000000"/>
                </a:solidFill>
              </a:rPr>
              <a:t>, Springer, 2014 </a:t>
            </a:r>
            <a:endParaRPr lang="en-GB" dirty="0" smtClean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363538" lvl="0" indent="-363538">
              <a:buNone/>
            </a:pPr>
            <a:r>
              <a:rPr lang="en-GB" dirty="0" smtClean="0">
                <a:solidFill>
                  <a:srgbClr val="000000"/>
                </a:solidFill>
              </a:rPr>
              <a:t>J</a:t>
            </a:r>
            <a:r>
              <a:rPr lang="en-GB" dirty="0">
                <a:solidFill>
                  <a:srgbClr val="000000"/>
                </a:solidFill>
              </a:rPr>
              <a:t>. </a:t>
            </a:r>
            <a:r>
              <a:rPr lang="en-GB" dirty="0" smtClean="0">
                <a:solidFill>
                  <a:srgbClr val="000000"/>
                </a:solidFill>
              </a:rPr>
              <a:t>Rifkin, </a:t>
            </a:r>
            <a:r>
              <a:rPr lang="en-GB" i="1" dirty="0">
                <a:solidFill>
                  <a:srgbClr val="000000"/>
                </a:solidFill>
              </a:rPr>
              <a:t>The zero marginal cost society</a:t>
            </a:r>
            <a:r>
              <a:rPr lang="en-GB" dirty="0">
                <a:solidFill>
                  <a:srgbClr val="000000"/>
                </a:solidFill>
              </a:rPr>
              <a:t>, Palgrave Macmillan Trade, 2014</a:t>
            </a:r>
            <a:endParaRPr lang="it-IT" dirty="0">
              <a:solidFill>
                <a:srgbClr val="000000"/>
              </a:solidFill>
            </a:endParaRPr>
          </a:p>
          <a:p>
            <a:pPr marL="363538" indent="-363538">
              <a:buNone/>
            </a:pPr>
            <a:endParaRPr lang="en-GB" dirty="0" smtClean="0">
              <a:solidFill>
                <a:srgbClr val="000000"/>
              </a:solidFill>
            </a:endParaRPr>
          </a:p>
          <a:p>
            <a:pPr marL="363538" indent="-363538">
              <a:buNone/>
            </a:pPr>
            <a:r>
              <a:rPr lang="en-GB" dirty="0" smtClean="0">
                <a:solidFill>
                  <a:srgbClr val="000000"/>
                </a:solidFill>
              </a:rPr>
              <a:t>Paul </a:t>
            </a:r>
            <a:r>
              <a:rPr lang="en-GB" dirty="0">
                <a:solidFill>
                  <a:srgbClr val="000000"/>
                </a:solidFill>
              </a:rPr>
              <a:t>Daugherty, </a:t>
            </a:r>
            <a:r>
              <a:rPr lang="en-GB" dirty="0" err="1">
                <a:solidFill>
                  <a:srgbClr val="000000"/>
                </a:solidFill>
              </a:rPr>
              <a:t>Prith</a:t>
            </a:r>
            <a:r>
              <a:rPr lang="en-GB" dirty="0">
                <a:solidFill>
                  <a:srgbClr val="000000"/>
                </a:solidFill>
              </a:rPr>
              <a:t> Banerjee, </a:t>
            </a:r>
            <a:r>
              <a:rPr lang="en-GB" dirty="0" err="1">
                <a:solidFill>
                  <a:srgbClr val="000000"/>
                </a:solidFill>
              </a:rPr>
              <a:t>Walid</a:t>
            </a:r>
            <a:r>
              <a:rPr lang="en-GB" dirty="0">
                <a:solidFill>
                  <a:srgbClr val="000000"/>
                </a:solidFill>
              </a:rPr>
              <a:t> </a:t>
            </a:r>
            <a:r>
              <a:rPr lang="en-GB" dirty="0" err="1">
                <a:solidFill>
                  <a:srgbClr val="000000"/>
                </a:solidFill>
              </a:rPr>
              <a:t>Negm</a:t>
            </a:r>
            <a:r>
              <a:rPr lang="en-GB" dirty="0">
                <a:solidFill>
                  <a:srgbClr val="000000"/>
                </a:solidFill>
              </a:rPr>
              <a:t> and Allan E. Alter </a:t>
            </a:r>
            <a:r>
              <a:rPr lang="en-GB" i="1" dirty="0">
                <a:solidFill>
                  <a:srgbClr val="000000"/>
                </a:solidFill>
              </a:rPr>
              <a:t>Driving Unconventional Growth through the Industrial Internet of Things</a:t>
            </a:r>
            <a:r>
              <a:rPr lang="en-GB" dirty="0">
                <a:solidFill>
                  <a:srgbClr val="000000"/>
                </a:solidFill>
              </a:rPr>
              <a:t>, Accenture technology 2014.</a:t>
            </a:r>
            <a:endParaRPr lang="it-IT" dirty="0">
              <a:solidFill>
                <a:srgbClr val="000000"/>
              </a:solidFill>
            </a:endParaRPr>
          </a:p>
          <a:p>
            <a:pPr marL="363538" indent="-363538">
              <a:buNone/>
            </a:pPr>
            <a:r>
              <a:rPr lang="en-GB" u="sng" dirty="0">
                <a:solidFill>
                  <a:srgbClr val="000000"/>
                </a:solidFill>
                <a:hlinkClick r:id="rId6"/>
              </a:rPr>
              <a:t>https://www.accenture.com/us-en/_acnmedia/Accenture/next-gen/reassembling-industry/pdf/Accenture-Driving-Unconventional-Growth-through-IIoT.pdf</a:t>
            </a:r>
            <a:r>
              <a:rPr lang="it-IT" dirty="0">
                <a:solidFill>
                  <a:srgbClr val="000000"/>
                </a:solidFill>
              </a:rPr>
              <a:t> </a:t>
            </a:r>
            <a:r>
              <a:rPr lang="en-GB" dirty="0" smtClean="0">
                <a:solidFill>
                  <a:srgbClr val="000000"/>
                </a:solidFill>
              </a:rPr>
              <a:t>.</a:t>
            </a:r>
            <a:endParaRPr lang="it-IT" dirty="0">
              <a:solidFill>
                <a:srgbClr val="000000"/>
              </a:solidFill>
            </a:endParaRPr>
          </a:p>
          <a:p>
            <a:pPr marL="363538" indent="-363538">
              <a:buNone/>
            </a:pP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pPr marL="363538" indent="-363538">
              <a:buNone/>
            </a:pPr>
            <a:r>
              <a:rPr lang="en-GB" dirty="0" smtClean="0">
                <a:solidFill>
                  <a:srgbClr val="000000"/>
                </a:solidFill>
              </a:rPr>
              <a:t>Executive </a:t>
            </a:r>
            <a:r>
              <a:rPr lang="en-GB" dirty="0">
                <a:solidFill>
                  <a:srgbClr val="000000"/>
                </a:solidFill>
              </a:rPr>
              <a:t>Roundtable </a:t>
            </a:r>
            <a:r>
              <a:rPr lang="en-GB" dirty="0" smtClean="0">
                <a:solidFill>
                  <a:srgbClr val="000000"/>
                </a:solidFill>
              </a:rPr>
              <a:t>on Cyber</a:t>
            </a:r>
            <a:r>
              <a:rPr lang="en-GB" dirty="0">
                <a:solidFill>
                  <a:srgbClr val="000000"/>
                </a:solidFill>
              </a:rPr>
              <a:t>-physical Systems (CPS) </a:t>
            </a:r>
            <a:r>
              <a:rPr lang="en-GB" i="1" dirty="0" smtClean="0">
                <a:solidFill>
                  <a:srgbClr val="000000"/>
                </a:solidFill>
              </a:rPr>
              <a:t>Strategic </a:t>
            </a:r>
            <a:r>
              <a:rPr lang="en-GB" i="1" dirty="0">
                <a:solidFill>
                  <a:srgbClr val="000000"/>
                </a:solidFill>
              </a:rPr>
              <a:t>Vision and Business Drivers for 21st Century Cyber-Physical Systems</a:t>
            </a:r>
            <a:r>
              <a:rPr lang="en-GB" dirty="0">
                <a:solidFill>
                  <a:srgbClr val="000000"/>
                </a:solidFill>
              </a:rPr>
              <a:t>, January 2013</a:t>
            </a:r>
            <a:br>
              <a:rPr lang="en-GB" dirty="0">
                <a:solidFill>
                  <a:srgbClr val="000000"/>
                </a:solidFill>
              </a:rPr>
            </a:br>
            <a:r>
              <a:rPr lang="en-GB" u="sng" dirty="0" smtClean="0">
                <a:solidFill>
                  <a:srgbClr val="000000"/>
                </a:solidFill>
                <a:hlinkClick r:id="rId7"/>
              </a:rPr>
              <a:t>http://www.nist.gov/el/upload/Exec-Roundtable-SumReport-Final-1-30-13.pdf</a:t>
            </a:r>
            <a:r>
              <a:rPr lang="it-IT" dirty="0" smtClean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95936" y="-27384"/>
            <a:ext cx="5184576" cy="720080"/>
          </a:xfrm>
        </p:spPr>
        <p:txBody>
          <a:bodyPr anchor="t">
            <a:noAutofit/>
          </a:bodyPr>
          <a:lstStyle/>
          <a:p>
            <a:pPr algn="r"/>
            <a:r>
              <a:rPr lang="ru-RU" sz="2800" dirty="0" smtClean="0"/>
              <a:t>Дополнительная информация</a:t>
            </a:r>
            <a:r>
              <a:rPr lang="it-IT" sz="2800" dirty="0"/>
              <a:t/>
            </a:r>
            <a:br>
              <a:rPr lang="it-IT" sz="2800" dirty="0"/>
            </a:br>
            <a:endParaRPr lang="en-GB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525343"/>
            <a:ext cx="2895600" cy="33265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666112" y="6525343"/>
            <a:ext cx="442392" cy="332657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99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0" y="1340768"/>
            <a:ext cx="9144000" cy="5472608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/>
              <a:t>M</a:t>
            </a:r>
            <a:r>
              <a:rPr lang="it-IT" dirty="0"/>
              <a:t>. FITZGERALD, </a:t>
            </a:r>
            <a:r>
              <a:rPr lang="it-IT" i="1" dirty="0"/>
              <a:t>An Internet for Manufacturing</a:t>
            </a:r>
            <a:r>
              <a:rPr lang="it-IT" dirty="0"/>
              <a:t>, MIT Technology </a:t>
            </a:r>
            <a:r>
              <a:rPr lang="it-IT" dirty="0" err="1"/>
              <a:t>Review</a:t>
            </a:r>
            <a:r>
              <a:rPr lang="it-IT" dirty="0"/>
              <a:t>, 28 gennaio 2013</a:t>
            </a:r>
          </a:p>
          <a:p>
            <a:r>
              <a:rPr lang="it-IT" dirty="0"/>
              <a:t>T. DAVENPORT, </a:t>
            </a:r>
            <a:r>
              <a:rPr lang="it-IT" i="1" dirty="0"/>
              <a:t>Technology and the Manufacturing </a:t>
            </a:r>
            <a:r>
              <a:rPr lang="it-IT" i="1" dirty="0" err="1"/>
              <a:t>Workforce</a:t>
            </a:r>
            <a:r>
              <a:rPr lang="it-IT" dirty="0"/>
              <a:t>, Manpower, 2013, p. 5.</a:t>
            </a:r>
          </a:p>
          <a:p>
            <a:r>
              <a:rPr lang="it-IT" i="1" dirty="0"/>
              <a:t>The </a:t>
            </a:r>
            <a:r>
              <a:rPr lang="it-IT" i="1" dirty="0" err="1"/>
              <a:t>skills</a:t>
            </a:r>
            <a:r>
              <a:rPr lang="it-IT" i="1" dirty="0"/>
              <a:t> gap in U.S. manufacturing 2015 and </a:t>
            </a:r>
            <a:r>
              <a:rPr lang="it-IT" i="1" dirty="0" err="1"/>
              <a:t>beyond</a:t>
            </a:r>
            <a:r>
              <a:rPr lang="it-IT" dirty="0"/>
              <a:t>, </a:t>
            </a:r>
            <a:r>
              <a:rPr lang="it-IT" dirty="0" err="1"/>
              <a:t>Deloitte</a:t>
            </a:r>
            <a:r>
              <a:rPr lang="it-IT" dirty="0"/>
              <a:t>, febbraio 2015.</a:t>
            </a:r>
          </a:p>
          <a:p>
            <a:r>
              <a:rPr lang="it-IT" i="1" dirty="0"/>
              <a:t>The Internet of </a:t>
            </a:r>
            <a:r>
              <a:rPr lang="it-IT" i="1" dirty="0" err="1"/>
              <a:t>Things</a:t>
            </a:r>
            <a:r>
              <a:rPr lang="it-IT" i="1" dirty="0"/>
              <a:t>: </a:t>
            </a:r>
            <a:r>
              <a:rPr lang="it-IT" i="1" dirty="0" err="1"/>
              <a:t>what</a:t>
            </a:r>
            <a:r>
              <a:rPr lang="it-IT" i="1" dirty="0"/>
              <a:t> </a:t>
            </a:r>
            <a:r>
              <a:rPr lang="it-IT" i="1" dirty="0" err="1"/>
              <a:t>it</a:t>
            </a:r>
            <a:r>
              <a:rPr lang="it-IT" i="1" dirty="0"/>
              <a:t> </a:t>
            </a:r>
            <a:r>
              <a:rPr lang="it-IT" i="1" dirty="0" err="1"/>
              <a:t>means</a:t>
            </a:r>
            <a:r>
              <a:rPr lang="it-IT" i="1" dirty="0"/>
              <a:t> for US manufacturing</a:t>
            </a:r>
            <a:r>
              <a:rPr lang="it-IT" dirty="0"/>
              <a:t>, </a:t>
            </a:r>
            <a:r>
              <a:rPr lang="it-IT" dirty="0" err="1"/>
              <a:t>Pwc</a:t>
            </a:r>
            <a:r>
              <a:rPr lang="it-IT" dirty="0"/>
              <a:t>, febbraio 2015.</a:t>
            </a:r>
          </a:p>
          <a:p>
            <a:r>
              <a:rPr lang="it-IT" dirty="0"/>
              <a:t>L. FRATTOCCHI, </a:t>
            </a:r>
            <a:r>
              <a:rPr lang="it-IT" i="1" dirty="0"/>
              <a:t>Manufacturing </a:t>
            </a:r>
            <a:r>
              <a:rPr lang="it-IT" i="1" dirty="0" err="1"/>
              <a:t>reshoring</a:t>
            </a:r>
            <a:r>
              <a:rPr lang="it-IT" i="1" dirty="0"/>
              <a:t>: </a:t>
            </a:r>
            <a:r>
              <a:rPr lang="it-IT" i="1" dirty="0" err="1"/>
              <a:t>is</a:t>
            </a:r>
            <a:r>
              <a:rPr lang="it-IT" i="1" dirty="0"/>
              <a:t> </a:t>
            </a:r>
            <a:r>
              <a:rPr lang="it-IT" i="1" dirty="0" err="1"/>
              <a:t>it</a:t>
            </a:r>
            <a:r>
              <a:rPr lang="it-IT" i="1" dirty="0"/>
              <a:t> an </a:t>
            </a:r>
            <a:r>
              <a:rPr lang="it-IT" i="1" dirty="0" err="1"/>
              <a:t>opportunity</a:t>
            </a:r>
            <a:r>
              <a:rPr lang="it-IT" i="1" dirty="0"/>
              <a:t> for </a:t>
            </a:r>
            <a:r>
              <a:rPr lang="it-IT" i="1" dirty="0" err="1"/>
              <a:t>European</a:t>
            </a:r>
            <a:r>
              <a:rPr lang="it-IT" i="1" dirty="0"/>
              <a:t> companies? </a:t>
            </a:r>
            <a:r>
              <a:rPr lang="it-IT" i="1" dirty="0" err="1"/>
              <a:t>Evidences</a:t>
            </a:r>
            <a:r>
              <a:rPr lang="it-IT" i="1" dirty="0"/>
              <a:t> from the </a:t>
            </a:r>
            <a:r>
              <a:rPr lang="it-IT" i="1" dirty="0" err="1"/>
              <a:t>academic</a:t>
            </a:r>
            <a:r>
              <a:rPr lang="it-IT" i="1" dirty="0"/>
              <a:t> </a:t>
            </a:r>
            <a:r>
              <a:rPr lang="it-IT" i="1" dirty="0" err="1"/>
              <a:t>research</a:t>
            </a:r>
            <a:r>
              <a:rPr lang="it-IT" dirty="0"/>
              <a:t>, The Uni-CLUB </a:t>
            </a:r>
            <a:r>
              <a:rPr lang="it-IT" dirty="0" err="1"/>
              <a:t>MoRe</a:t>
            </a:r>
            <a:r>
              <a:rPr lang="it-IT" dirty="0"/>
              <a:t> Back-</a:t>
            </a:r>
            <a:r>
              <a:rPr lang="it-IT" dirty="0" err="1"/>
              <a:t>reshoring</a:t>
            </a:r>
            <a:r>
              <a:rPr lang="it-IT" dirty="0"/>
              <a:t> </a:t>
            </a:r>
            <a:r>
              <a:rPr lang="it-IT" dirty="0" err="1"/>
              <a:t>Research</a:t>
            </a:r>
            <a:r>
              <a:rPr lang="it-IT" dirty="0"/>
              <a:t> Group, 2013.</a:t>
            </a:r>
          </a:p>
          <a:p>
            <a:r>
              <a:rPr lang="it-IT" dirty="0"/>
              <a:t>C. B. FREY, M. OSBORNE (a cura di), </a:t>
            </a:r>
            <a:r>
              <a:rPr lang="it-IT" i="1" dirty="0"/>
              <a:t>Technology </a:t>
            </a:r>
            <a:r>
              <a:rPr lang="it-IT" i="1" dirty="0" err="1"/>
              <a:t>at</a:t>
            </a:r>
            <a:r>
              <a:rPr lang="it-IT" i="1" dirty="0"/>
              <a:t> Work. The Future of </a:t>
            </a:r>
            <a:r>
              <a:rPr lang="it-IT" i="1" dirty="0" err="1"/>
              <a:t>Innovation</a:t>
            </a:r>
            <a:r>
              <a:rPr lang="it-IT" i="1" dirty="0"/>
              <a:t> and </a:t>
            </a:r>
            <a:r>
              <a:rPr lang="it-IT" i="1" dirty="0" err="1"/>
              <a:t>Employement</a:t>
            </a:r>
            <a:r>
              <a:rPr lang="it-IT" dirty="0"/>
              <a:t>, Citi GPS, febbraio 2015.</a:t>
            </a:r>
          </a:p>
          <a:p>
            <a:r>
              <a:rPr lang="it-IT" dirty="0"/>
              <a:t>C. B. FREY, M. OSBORNE, </a:t>
            </a:r>
            <a:r>
              <a:rPr lang="it-IT" i="1" dirty="0"/>
              <a:t>The Future of Work. How Jobs are </a:t>
            </a:r>
            <a:r>
              <a:rPr lang="it-IT" i="1" dirty="0" err="1"/>
              <a:t>Susceptible</a:t>
            </a:r>
            <a:r>
              <a:rPr lang="it-IT" i="1" dirty="0"/>
              <a:t> to </a:t>
            </a:r>
            <a:r>
              <a:rPr lang="it-IT" i="1" dirty="0" err="1"/>
              <a:t>Computerization</a:t>
            </a:r>
            <a:r>
              <a:rPr lang="it-IT" dirty="0"/>
              <a:t>, Oxford, </a:t>
            </a:r>
            <a:r>
              <a:rPr lang="it-IT" dirty="0" smtClean="0"/>
              <a:t>2013</a:t>
            </a:r>
          </a:p>
          <a:p>
            <a:pPr lvl="0"/>
            <a:r>
              <a:rPr lang="en-GB" dirty="0"/>
              <a:t>SANDER, M. WOLFGANG, </a:t>
            </a:r>
            <a:r>
              <a:rPr lang="en-GB" i="1" dirty="0"/>
              <a:t>The Rise of Robotics</a:t>
            </a:r>
            <a:r>
              <a:rPr lang="en-GB" dirty="0"/>
              <a:t>, </a:t>
            </a:r>
            <a:r>
              <a:rPr lang="en-GB" dirty="0" err="1"/>
              <a:t>Bcg</a:t>
            </a:r>
            <a:r>
              <a:rPr lang="en-GB" dirty="0"/>
              <a:t> Perspectives, August 2014</a:t>
            </a:r>
            <a:r>
              <a:rPr lang="en-GB" dirty="0" smtClean="0"/>
              <a:t>.</a:t>
            </a:r>
            <a:endParaRPr lang="it-IT" dirty="0"/>
          </a:p>
          <a:p>
            <a:endParaRPr lang="en-GB" dirty="0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43808" y="-27384"/>
            <a:ext cx="6336704" cy="720080"/>
          </a:xfrm>
        </p:spPr>
        <p:txBody>
          <a:bodyPr anchor="t">
            <a:noAutofit/>
          </a:bodyPr>
          <a:lstStyle/>
          <a:p>
            <a:pPr algn="r"/>
            <a:r>
              <a:rPr lang="ru-RU" sz="2800" dirty="0" smtClean="0"/>
              <a:t>Дополнительная информация</a:t>
            </a:r>
            <a:r>
              <a:rPr lang="it-IT" sz="2800" dirty="0"/>
              <a:t/>
            </a:r>
            <a:br>
              <a:rPr lang="it-IT" sz="2800" dirty="0"/>
            </a:br>
            <a:endParaRPr lang="en-GB" sz="2800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24200" y="6525343"/>
            <a:ext cx="2895600" cy="33265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666112" y="6525343"/>
            <a:ext cx="442392" cy="332657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26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/>
          <p:cNvSpPr>
            <a:spLocks noGrp="1"/>
          </p:cNvSpPr>
          <p:nvPr>
            <p:ph sz="half" idx="1"/>
          </p:nvPr>
        </p:nvSpPr>
        <p:spPr>
          <a:xfrm>
            <a:off x="251520" y="2752328"/>
            <a:ext cx="2232248" cy="3124944"/>
          </a:xfrm>
        </p:spPr>
        <p:txBody>
          <a:bodyPr>
            <a:normAutofit/>
          </a:bodyPr>
          <a:lstStyle/>
          <a:p>
            <a:r>
              <a:rPr lang="ru-RU" dirty="0" smtClean="0"/>
              <a:t>Первая</a:t>
            </a:r>
            <a:endParaRPr lang="en-GB" dirty="0" smtClean="0"/>
          </a:p>
          <a:p>
            <a:endParaRPr lang="en-GB" dirty="0"/>
          </a:p>
          <a:p>
            <a:r>
              <a:rPr lang="ru-RU" dirty="0" smtClean="0"/>
              <a:t>Вторая</a:t>
            </a:r>
            <a:endParaRPr lang="en-GB" dirty="0" smtClean="0"/>
          </a:p>
          <a:p>
            <a:endParaRPr lang="en-GB" dirty="0"/>
          </a:p>
          <a:p>
            <a:r>
              <a:rPr lang="ru-RU" dirty="0" smtClean="0"/>
              <a:t>Третья</a:t>
            </a:r>
            <a:endParaRPr lang="en-GB" dirty="0" smtClean="0"/>
          </a:p>
          <a:p>
            <a:endParaRPr lang="en-GB" dirty="0"/>
          </a:p>
          <a:p>
            <a:r>
              <a:rPr lang="ru-RU" dirty="0" smtClean="0"/>
              <a:t>Четвертая</a:t>
            </a:r>
            <a:endParaRPr lang="en-GB" dirty="0"/>
          </a:p>
        </p:txBody>
      </p:sp>
      <p:sp>
        <p:nvSpPr>
          <p:cNvPr id="6" name="Segnaposto contenuto 5"/>
          <p:cNvSpPr>
            <a:spLocks noGrp="1"/>
          </p:cNvSpPr>
          <p:nvPr>
            <p:ph sz="half" idx="2"/>
          </p:nvPr>
        </p:nvSpPr>
        <p:spPr>
          <a:xfrm>
            <a:off x="4427984" y="2780928"/>
            <a:ext cx="4752528" cy="31969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Паровой двигатель</a:t>
            </a:r>
            <a:endParaRPr lang="en-GB" dirty="0" smtClean="0"/>
          </a:p>
          <a:p>
            <a:endParaRPr lang="en-GB" dirty="0"/>
          </a:p>
          <a:p>
            <a:r>
              <a:rPr lang="ru-RU" dirty="0" smtClean="0"/>
              <a:t>Электричество</a:t>
            </a:r>
            <a:r>
              <a:rPr lang="en-GB" dirty="0" smtClean="0"/>
              <a:t> </a:t>
            </a:r>
            <a:r>
              <a:rPr lang="ru-RU" dirty="0" smtClean="0"/>
              <a:t>и конвейер</a:t>
            </a:r>
            <a:endParaRPr lang="en-GB" dirty="0" smtClean="0"/>
          </a:p>
          <a:p>
            <a:endParaRPr lang="en-GB" dirty="0"/>
          </a:p>
          <a:p>
            <a:r>
              <a:rPr lang="ru-RU" dirty="0" smtClean="0"/>
              <a:t>ИКТ в производственной системе</a:t>
            </a:r>
            <a:endParaRPr lang="en-GB" dirty="0" smtClean="0"/>
          </a:p>
          <a:p>
            <a:endParaRPr lang="en-GB" dirty="0"/>
          </a:p>
          <a:p>
            <a:r>
              <a:rPr lang="en-GB" dirty="0" smtClean="0"/>
              <a:t>???</a:t>
            </a:r>
            <a:endParaRPr lang="en-GB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1916832"/>
            <a:ext cx="4176464" cy="648073"/>
          </a:xfrm>
        </p:spPr>
        <p:txBody>
          <a:bodyPr anchor="ctr">
            <a:normAutofit fontScale="90000"/>
          </a:bodyPr>
          <a:lstStyle/>
          <a:p>
            <a:r>
              <a:rPr lang="ru-RU" sz="2800" dirty="0" smtClean="0"/>
              <a:t>Промышленные революции</a:t>
            </a:r>
            <a:endParaRPr lang="en-GB" sz="2800" dirty="0"/>
          </a:p>
        </p:txBody>
      </p:sp>
      <p:sp>
        <p:nvSpPr>
          <p:cNvPr id="10" name="Titolo 3"/>
          <p:cNvSpPr txBox="1">
            <a:spLocks/>
          </p:cNvSpPr>
          <p:nvPr/>
        </p:nvSpPr>
        <p:spPr>
          <a:xfrm>
            <a:off x="4499992" y="1916832"/>
            <a:ext cx="2746648" cy="620688"/>
          </a:xfrm>
          <a:prstGeom prst="rect">
            <a:avLst/>
          </a:prstGeom>
        </p:spPr>
        <p:txBody>
          <a:bodyPr anchor="ctr" anchorCtr="0">
            <a:normAutofit fontScale="97500"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r>
              <a:rPr lang="ru-RU" sz="2800" dirty="0" smtClean="0"/>
              <a:t>Изобретения</a:t>
            </a:r>
            <a:endParaRPr lang="en-GB" sz="2800" dirty="0"/>
          </a:p>
        </p:txBody>
      </p:sp>
      <p:grpSp>
        <p:nvGrpSpPr>
          <p:cNvPr id="2" name="Gruppo 1"/>
          <p:cNvGrpSpPr/>
          <p:nvPr/>
        </p:nvGrpSpPr>
        <p:grpSpPr>
          <a:xfrm>
            <a:off x="3059832" y="2852936"/>
            <a:ext cx="936104" cy="3024336"/>
            <a:chOff x="2771800" y="1628800"/>
            <a:chExt cx="936104" cy="3024336"/>
          </a:xfrm>
        </p:grpSpPr>
        <p:sp>
          <p:nvSpPr>
            <p:cNvPr id="7" name="Freccia destra 6"/>
            <p:cNvSpPr/>
            <p:nvPr/>
          </p:nvSpPr>
          <p:spPr>
            <a:xfrm>
              <a:off x="2771800" y="1628800"/>
              <a:ext cx="936104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Freccia destra 7"/>
            <p:cNvSpPr/>
            <p:nvPr/>
          </p:nvSpPr>
          <p:spPr>
            <a:xfrm>
              <a:off x="2771800" y="2492896"/>
              <a:ext cx="936104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Freccia destra 8"/>
            <p:cNvSpPr/>
            <p:nvPr/>
          </p:nvSpPr>
          <p:spPr>
            <a:xfrm>
              <a:off x="2771800" y="3284984"/>
              <a:ext cx="936104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ccia destra 10"/>
            <p:cNvSpPr/>
            <p:nvPr/>
          </p:nvSpPr>
          <p:spPr>
            <a:xfrm>
              <a:off x="2771800" y="4221088"/>
              <a:ext cx="936104" cy="432048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Segnaposto piè di pagina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3</a:t>
            </a:fld>
            <a:endParaRPr lang="en-US"/>
          </a:p>
        </p:txBody>
      </p:sp>
      <p:sp>
        <p:nvSpPr>
          <p:cNvPr id="14" name="Titolo 2"/>
          <p:cNvSpPr txBox="1">
            <a:spLocks/>
          </p:cNvSpPr>
          <p:nvPr/>
        </p:nvSpPr>
        <p:spPr>
          <a:xfrm>
            <a:off x="0" y="-27384"/>
            <a:ext cx="9144000" cy="692695"/>
          </a:xfrm>
          <a:prstGeom prst="rect">
            <a:avLst/>
          </a:prstGeom>
        </p:spPr>
        <p:txBody>
          <a:bodyPr anchor="t" anchorCtr="0">
            <a:normAutofit/>
          </a:bodyPr>
          <a:lstStyle>
            <a:defPPr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defPPr>
            <a:lvl1pPr algn="l" eaLnBrk="1" hangingPunct="1">
              <a:buNone/>
              <a:defRPr sz="3600">
                <a:solidFill>
                  <a:schemeClr val="tx1">
                    <a:alpha val="100000"/>
                  </a:schemeClr>
                </a:solidFill>
                <a:latin typeface="+mj-lt"/>
              </a:defRPr>
            </a:lvl1pPr>
          </a:lstStyle>
          <a:p>
            <a:pPr algn="r"/>
            <a:r>
              <a:rPr lang="ru-RU" sz="2800" kern="0" dirty="0">
                <a:solidFill>
                  <a:prstClr val="black">
                    <a:alpha val="100000"/>
                  </a:prstClr>
                </a:solidFill>
              </a:rPr>
              <a:t>Мы на пороге 4ой промышленной революции</a:t>
            </a:r>
            <a:r>
              <a:rPr lang="en-GB" sz="2800" dirty="0" smtClean="0"/>
              <a:t>?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82695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3808" y="4485084"/>
            <a:ext cx="3390900" cy="2400300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/>
          </p:cNvPicPr>
          <p:nvPr>
            <p:ph sz="half" idx="1"/>
          </p:nvPr>
        </p:nvPicPr>
        <p:blipFill>
          <a:blip r:embed="rId3">
            <a:alphaModFix amt="80000"/>
          </a:blip>
          <a:srcRect l="17057" r="17057"/>
          <a:stretch>
            <a:fillRect/>
          </a:stretch>
        </p:blipFill>
        <p:spPr>
          <a:xfrm>
            <a:off x="0" y="799554"/>
            <a:ext cx="4590000" cy="4573662"/>
          </a:xfrm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627784" y="1"/>
            <a:ext cx="6516216" cy="692695"/>
          </a:xfrm>
        </p:spPr>
        <p:txBody>
          <a:bodyPr anchor="t">
            <a:normAutofit/>
          </a:bodyPr>
          <a:lstStyle/>
          <a:p>
            <a:pPr algn="r"/>
            <a:r>
              <a:rPr lang="en-GB" sz="2800" dirty="0" smtClean="0"/>
              <a:t> </a:t>
            </a:r>
            <a:r>
              <a:rPr lang="ru-RU" sz="2800" dirty="0" smtClean="0"/>
              <a:t>Новые роботы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pic>
        <p:nvPicPr>
          <p:cNvPr id="8" name="Segnaposto contenuto 4"/>
          <p:cNvPicPr>
            <a:picLocks/>
          </p:cNvPicPr>
          <p:nvPr/>
        </p:nvPicPr>
        <p:blipFill>
          <a:blip r:embed="rId3">
            <a:alphaModFix amt="80000"/>
          </a:blip>
          <a:srcRect l="17057" r="17057"/>
          <a:stretch>
            <a:fillRect/>
          </a:stretch>
        </p:blipFill>
        <p:spPr>
          <a:xfrm flipH="1">
            <a:off x="4572000" y="798986"/>
            <a:ext cx="4590000" cy="4574214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35496" y="6409134"/>
            <a:ext cx="2160240" cy="476250"/>
          </a:xfrm>
        </p:spPr>
        <p:txBody>
          <a:bodyPr anchor="ctr"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>
          <a:xfrm>
            <a:off x="8748464" y="6381328"/>
            <a:ext cx="405408" cy="476250"/>
          </a:xfrm>
        </p:spPr>
        <p:txBody>
          <a:bodyPr anchor="ctr"/>
          <a:lstStyle/>
          <a:p>
            <a:pPr algn="r"/>
            <a:fld id="{D4C49B74-5DB2-4B03-B1D2-7F6A3C51C318}" type="slidenum">
              <a:rPr lang="en-US" smtClean="0"/>
              <a:pPr algn="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93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09903"/>
          </a:xfrm>
        </p:spPr>
        <p:txBody>
          <a:bodyPr anchor="t">
            <a:normAutofit/>
          </a:bodyPr>
          <a:lstStyle/>
          <a:p>
            <a:pPr algn="r"/>
            <a:r>
              <a:rPr lang="ru-RU" sz="2800" dirty="0" smtClean="0"/>
              <a:t>Более быстрая мобильная передача данных</a:t>
            </a:r>
            <a:r>
              <a:rPr lang="en-GB" sz="2800" dirty="0" smtClean="0"/>
              <a:t>?</a:t>
            </a:r>
            <a:endParaRPr lang="en-GB" sz="2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880" y="1988840"/>
            <a:ext cx="5017120" cy="396044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35496" y="1055339"/>
            <a:ext cx="5436096" cy="280570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alphaModFix amt="83000"/>
          </a:blip>
          <a:stretch>
            <a:fillRect/>
          </a:stretch>
        </p:blipFill>
        <p:spPr>
          <a:xfrm>
            <a:off x="23573" y="3276118"/>
            <a:ext cx="5377160" cy="3581882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4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980728"/>
          </a:xfrm>
        </p:spPr>
        <p:txBody>
          <a:bodyPr anchor="t">
            <a:normAutofit/>
          </a:bodyPr>
          <a:lstStyle/>
          <a:p>
            <a:pPr algn="r"/>
            <a:r>
              <a:rPr lang="en-GB" sz="2800" dirty="0" smtClean="0"/>
              <a:t>3D </a:t>
            </a:r>
            <a:r>
              <a:rPr lang="ru-RU" sz="2800" dirty="0" smtClean="0"/>
              <a:t>принтеры</a:t>
            </a:r>
            <a:r>
              <a:rPr lang="en-GB" sz="2800" dirty="0" smtClean="0"/>
              <a:t> ?</a:t>
            </a:r>
            <a:endParaRPr lang="en-GB" sz="28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6512" y="692696"/>
            <a:ext cx="4909267" cy="289940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4166599" y="2852936"/>
            <a:ext cx="4941905" cy="363105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573016"/>
            <a:ext cx="4427984" cy="2886439"/>
          </a:xfrm>
          <a:prstGeom prst="rect">
            <a:avLst/>
          </a:prstGeom>
        </p:spPr>
      </p:pic>
      <p:sp>
        <p:nvSpPr>
          <p:cNvPr id="6" name="Segnaposto piè di pagina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Arturo Campanella</a:t>
            </a: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3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1622"/>
            <a:ext cx="8280920" cy="3672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riangolo isoscele 8"/>
          <p:cNvSpPr/>
          <p:nvPr/>
        </p:nvSpPr>
        <p:spPr>
          <a:xfrm>
            <a:off x="611560" y="0"/>
            <a:ext cx="2736304" cy="2492896"/>
          </a:xfrm>
          <a:prstGeom prst="triangle">
            <a:avLst>
              <a:gd name="adj" fmla="val 4910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информация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1"/>
            <a:ext cx="5292080" cy="692696"/>
          </a:xfrm>
        </p:spPr>
        <p:txBody>
          <a:bodyPr anchor="t">
            <a:normAutofit fontScale="90000"/>
          </a:bodyPr>
          <a:lstStyle/>
          <a:p>
            <a:pPr algn="r"/>
            <a:r>
              <a:rPr lang="ru-RU" sz="2800" dirty="0" smtClean="0"/>
              <a:t>КФС</a:t>
            </a:r>
            <a:r>
              <a:rPr lang="en-GB" sz="2800" dirty="0" smtClean="0"/>
              <a:t> </a:t>
            </a:r>
            <a:r>
              <a:rPr lang="ru-RU" sz="2800" dirty="0" smtClean="0"/>
              <a:t>– ключевой элемент 4ой П.Р</a:t>
            </a:r>
            <a:r>
              <a:rPr lang="en-GB" sz="2800" dirty="0" smtClean="0"/>
              <a:t>.</a:t>
            </a:r>
            <a:endParaRPr lang="en-GB" sz="2800" dirty="0"/>
          </a:p>
        </p:txBody>
      </p:sp>
      <p:sp>
        <p:nvSpPr>
          <p:cNvPr id="6" name="Ovale 5"/>
          <p:cNvSpPr/>
          <p:nvPr/>
        </p:nvSpPr>
        <p:spPr>
          <a:xfrm>
            <a:off x="971600" y="0"/>
            <a:ext cx="2016224" cy="62068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вычисление</a:t>
            </a:r>
            <a:endParaRPr lang="en-GB" dirty="0"/>
          </a:p>
        </p:txBody>
      </p:sp>
      <p:sp>
        <p:nvSpPr>
          <p:cNvPr id="10" name="CasellaDiTesto 9"/>
          <p:cNvSpPr txBox="1"/>
          <p:nvPr/>
        </p:nvSpPr>
        <p:spPr>
          <a:xfrm rot="17879724">
            <a:off x="377426" y="984505"/>
            <a:ext cx="149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Кибер</a:t>
            </a:r>
            <a:endParaRPr lang="en-GB" b="1" dirty="0"/>
          </a:p>
        </p:txBody>
      </p:sp>
      <p:sp>
        <p:nvSpPr>
          <p:cNvPr id="11" name="CasellaDiTesto 10"/>
          <p:cNvSpPr txBox="1"/>
          <p:nvPr/>
        </p:nvSpPr>
        <p:spPr>
          <a:xfrm rot="3605399">
            <a:off x="2065953" y="960950"/>
            <a:ext cx="149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 Физические</a:t>
            </a:r>
            <a:endParaRPr lang="en-GB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188414" y="2483604"/>
            <a:ext cx="1497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Системы</a:t>
            </a:r>
            <a:endParaRPr lang="en-GB" b="1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2"/>
          </p:nvPr>
        </p:nvSpPr>
        <p:spPr>
          <a:xfrm>
            <a:off x="3124200" y="6533257"/>
            <a:ext cx="2895600" cy="352127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1"/>
          </p:nvPr>
        </p:nvSpPr>
        <p:spPr>
          <a:xfrm>
            <a:off x="8738120" y="6473229"/>
            <a:ext cx="442392" cy="412155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8" name="Ovale 7"/>
          <p:cNvSpPr/>
          <p:nvPr/>
        </p:nvSpPr>
        <p:spPr>
          <a:xfrm rot="18210327">
            <a:off x="2158819" y="1992076"/>
            <a:ext cx="2016224" cy="620688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управление</a:t>
            </a: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 rot="3123898">
            <a:off x="-502410" y="2017053"/>
            <a:ext cx="2428080" cy="57073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коммуникация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  <p:grpSp>
        <p:nvGrpSpPr>
          <p:cNvPr id="5" name="Gruppo 4"/>
          <p:cNvGrpSpPr/>
          <p:nvPr/>
        </p:nvGrpSpPr>
        <p:grpSpPr>
          <a:xfrm>
            <a:off x="179511" y="44624"/>
            <a:ext cx="2681677" cy="2592288"/>
            <a:chOff x="535955" y="1"/>
            <a:chExt cx="2941318" cy="3525907"/>
          </a:xfrm>
        </p:grpSpPr>
        <p:sp>
          <p:nvSpPr>
            <p:cNvPr id="9" name="Triangolo isoscele 8"/>
            <p:cNvSpPr/>
            <p:nvPr/>
          </p:nvSpPr>
          <p:spPr>
            <a:xfrm>
              <a:off x="611561" y="1"/>
              <a:ext cx="2736303" cy="2492899"/>
            </a:xfrm>
            <a:prstGeom prst="triangle">
              <a:avLst>
                <a:gd name="adj" fmla="val 49103"/>
              </a:avLst>
            </a:prstGeom>
            <a:solidFill>
              <a:schemeClr val="accent4">
                <a:lumMod val="20000"/>
                <a:lumOff val="80000"/>
                <a:alpha val="1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500" dirty="0" smtClean="0">
                  <a:solidFill>
                    <a:srgbClr val="FF0000"/>
                  </a:solidFill>
                </a:rPr>
                <a:t>информация</a:t>
              </a:r>
              <a:endParaRPr lang="en-GB" sz="1500" dirty="0">
                <a:solidFill>
                  <a:srgbClr val="FF0000"/>
                </a:solidFill>
              </a:endParaRPr>
            </a:p>
          </p:txBody>
        </p:sp>
        <p:sp>
          <p:nvSpPr>
            <p:cNvPr id="7" name="Ovale 6"/>
            <p:cNvSpPr/>
            <p:nvPr/>
          </p:nvSpPr>
          <p:spPr>
            <a:xfrm rot="3123898">
              <a:off x="-392719" y="2026500"/>
              <a:ext cx="2428082" cy="570733"/>
            </a:xfrm>
            <a:prstGeom prst="ellipse">
              <a:avLst/>
            </a:prstGeom>
            <a:gradFill flip="none" rotWithShape="1">
              <a:gsLst>
                <a:gs pos="0">
                  <a:schemeClr val="accent6">
                    <a:tint val="100000"/>
                    <a:shade val="75000"/>
                    <a:satMod val="160000"/>
                    <a:alpha val="20000"/>
                  </a:schemeClr>
                </a:gs>
                <a:gs pos="62000">
                  <a:schemeClr val="accent6">
                    <a:tint val="100000"/>
                    <a:shade val="100000"/>
                    <a:satMod val="125000"/>
                    <a:alpha val="20000"/>
                  </a:schemeClr>
                </a:gs>
                <a:gs pos="100000">
                  <a:schemeClr val="accent6">
                    <a:tint val="80000"/>
                    <a:shade val="100000"/>
                    <a:satMod val="140000"/>
                    <a:alpha val="20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rgbClr val="FF0000"/>
                  </a:solidFill>
                </a:rPr>
                <a:t>коммуникация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sp>
          <p:nvSpPr>
            <p:cNvPr id="6" name="Ovale 5"/>
            <p:cNvSpPr/>
            <p:nvPr/>
          </p:nvSpPr>
          <p:spPr>
            <a:xfrm>
              <a:off x="971601" y="1"/>
              <a:ext cx="2016223" cy="6206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75000"/>
                    <a:satMod val="160000"/>
                    <a:alpha val="30000"/>
                  </a:schemeClr>
                </a:gs>
                <a:gs pos="62000">
                  <a:schemeClr val="accent1">
                    <a:tint val="100000"/>
                    <a:shade val="100000"/>
                    <a:satMod val="125000"/>
                    <a:alpha val="30000"/>
                  </a:schemeClr>
                </a:gs>
                <a:gs pos="100000">
                  <a:schemeClr val="accent1">
                    <a:tint val="80000"/>
                    <a:shade val="100000"/>
                    <a:satMod val="140000"/>
                    <a:alpha val="30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/>
                <a:t>вычисление</a:t>
              </a:r>
              <a:endParaRPr lang="en-GB" sz="1200" dirty="0"/>
            </a:p>
          </p:txBody>
        </p:sp>
        <p:sp>
          <p:nvSpPr>
            <p:cNvPr id="8" name="Ovale 7"/>
            <p:cNvSpPr/>
            <p:nvPr/>
          </p:nvSpPr>
          <p:spPr>
            <a:xfrm rot="18210327">
              <a:off x="2158817" y="1992079"/>
              <a:ext cx="2016225" cy="620687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100000"/>
                    <a:shade val="75000"/>
                    <a:satMod val="160000"/>
                    <a:alpha val="29000"/>
                  </a:schemeClr>
                </a:gs>
                <a:gs pos="62000">
                  <a:schemeClr val="accent3">
                    <a:tint val="100000"/>
                    <a:shade val="100000"/>
                    <a:satMod val="125000"/>
                    <a:alpha val="29000"/>
                  </a:schemeClr>
                </a:gs>
                <a:gs pos="100000">
                  <a:schemeClr val="accent3">
                    <a:tint val="80000"/>
                    <a:shade val="100000"/>
                    <a:satMod val="140000"/>
                    <a:alpha val="29000"/>
                  </a:schemeClr>
                </a:gs>
              </a:gsLst>
              <a:lin ang="162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dirty="0" smtClean="0">
                  <a:solidFill>
                    <a:schemeClr val="tx2">
                      <a:lumMod val="75000"/>
                    </a:schemeClr>
                  </a:solidFill>
                </a:rPr>
                <a:t>управление</a:t>
              </a:r>
              <a:endParaRPr lang="en-GB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0" name="CasellaDiTesto 9"/>
            <p:cNvSpPr txBox="1"/>
            <p:nvPr/>
          </p:nvSpPr>
          <p:spPr>
            <a:xfrm rot="17879724">
              <a:off x="377426" y="983507"/>
              <a:ext cx="1497148" cy="371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b="1" dirty="0" err="1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кибер</a:t>
              </a:r>
              <a:r>
                <a:rPr lang="ru-RU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-</a:t>
              </a:r>
              <a:endParaRPr lang="en-GB" sz="12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1" name="CasellaDiTesto 10"/>
            <p:cNvSpPr txBox="1"/>
            <p:nvPr/>
          </p:nvSpPr>
          <p:spPr>
            <a:xfrm rot="3605399">
              <a:off x="2065952" y="993708"/>
              <a:ext cx="1497146" cy="303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7F7F7F"/>
                  </a:solidFill>
                </a:rPr>
                <a:t>физические</a:t>
              </a:r>
              <a:endParaRPr lang="en-GB" sz="1200" b="1" dirty="0">
                <a:solidFill>
                  <a:srgbClr val="7F7F7F"/>
                </a:solidFill>
              </a:endParaRP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1188414" y="2483601"/>
              <a:ext cx="1497144" cy="418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rgbClr val="7F7F7F"/>
                  </a:solidFill>
                </a:rPr>
                <a:t>системы</a:t>
              </a:r>
              <a:endParaRPr lang="en-GB" b="1" dirty="0">
                <a:solidFill>
                  <a:srgbClr val="7F7F7F"/>
                </a:solidFill>
              </a:endParaRPr>
            </a:p>
          </p:txBody>
        </p:sp>
      </p:grpSp>
      <p:sp>
        <p:nvSpPr>
          <p:cNvPr id="4" name="Segnaposto piè di pagina 3"/>
          <p:cNvSpPr>
            <a:spLocks noGrp="1"/>
          </p:cNvSpPr>
          <p:nvPr>
            <p:ph type="ftr" sz="quarter" idx="12"/>
          </p:nvPr>
        </p:nvSpPr>
        <p:spPr>
          <a:xfrm>
            <a:off x="3131840" y="6597352"/>
            <a:ext cx="2887960" cy="260648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8306072" y="6545238"/>
            <a:ext cx="586408" cy="340146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15" name="Titolo 1"/>
          <p:cNvSpPr>
            <a:spLocks noGrp="1"/>
          </p:cNvSpPr>
          <p:nvPr>
            <p:ph type="title"/>
          </p:nvPr>
        </p:nvSpPr>
        <p:spPr>
          <a:xfrm>
            <a:off x="3851920" y="1"/>
            <a:ext cx="5292080" cy="692696"/>
          </a:xfrm>
        </p:spPr>
        <p:txBody>
          <a:bodyPr anchor="t">
            <a:normAutofit/>
          </a:bodyPr>
          <a:lstStyle/>
          <a:p>
            <a:pPr algn="r"/>
            <a:r>
              <a:rPr lang="ru-RU" sz="2500" dirty="0">
                <a:solidFill>
                  <a:prstClr val="black">
                    <a:alpha val="100000"/>
                  </a:prstClr>
                </a:solidFill>
              </a:rPr>
              <a:t>КФС</a:t>
            </a:r>
            <a:r>
              <a:rPr lang="en-GB" sz="2500" dirty="0">
                <a:solidFill>
                  <a:prstClr val="black">
                    <a:alpha val="100000"/>
                  </a:prstClr>
                </a:solidFill>
              </a:rPr>
              <a:t> </a:t>
            </a:r>
            <a:r>
              <a:rPr lang="ru-RU" sz="2500" dirty="0">
                <a:solidFill>
                  <a:prstClr val="black">
                    <a:alpha val="100000"/>
                  </a:prstClr>
                </a:solidFill>
              </a:rPr>
              <a:t>– ключевой элемент 4ой П.Р</a:t>
            </a:r>
            <a:r>
              <a:rPr lang="en-GB" sz="2500" dirty="0">
                <a:solidFill>
                  <a:prstClr val="black">
                    <a:alpha val="100000"/>
                  </a:prstClr>
                </a:solidFill>
              </a:rPr>
              <a:t>.</a:t>
            </a:r>
            <a:endParaRPr lang="en-GB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2414945" y="3474678"/>
            <a:ext cx="21050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Киберфизические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системы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КФС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3724" y="3782455"/>
            <a:ext cx="765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Люди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788024" y="3639507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Инфраструктура </a:t>
            </a:r>
          </a:p>
          <a:p>
            <a:r>
              <a:rPr lang="ru-RU" sz="1200" dirty="0" smtClean="0"/>
              <a:t>и техническая </a:t>
            </a:r>
          </a:p>
          <a:p>
            <a:r>
              <a:rPr lang="ru-RU" sz="1200" dirty="0" smtClean="0"/>
              <a:t>трансформация</a:t>
            </a:r>
            <a:endParaRPr lang="ru-RU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4164581" y="1646599"/>
            <a:ext cx="814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Большие </a:t>
            </a:r>
          </a:p>
          <a:p>
            <a:r>
              <a:rPr lang="ru-RU" sz="1200" dirty="0" smtClean="0"/>
              <a:t>данные</a:t>
            </a:r>
            <a:endParaRPr lang="ru-RU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3847571" y="5922541"/>
            <a:ext cx="1448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Предсказательная </a:t>
            </a:r>
          </a:p>
          <a:p>
            <a:r>
              <a:rPr lang="ru-RU" sz="1200" dirty="0" smtClean="0"/>
              <a:t>аналитика</a:t>
            </a:r>
            <a:endParaRPr lang="ru-RU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7532" y="2943850"/>
            <a:ext cx="11560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Анализировать </a:t>
            </a:r>
          </a:p>
          <a:p>
            <a:r>
              <a:rPr lang="ru-RU" sz="1100" dirty="0" smtClean="0"/>
              <a:t>обратную связь</a:t>
            </a:r>
            <a:endParaRPr lang="ru-RU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1316397" y="5085184"/>
            <a:ext cx="113364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Разрабатывать </a:t>
            </a:r>
          </a:p>
          <a:p>
            <a:r>
              <a:rPr lang="ru-RU" sz="1100" dirty="0" smtClean="0"/>
              <a:t>методологию</a:t>
            </a:r>
            <a:endParaRPr lang="ru-RU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157355" y="4581128"/>
            <a:ext cx="8386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 smtClean="0"/>
              <a:t>указывать </a:t>
            </a:r>
          </a:p>
          <a:p>
            <a:r>
              <a:rPr lang="ru-RU" sz="1100" dirty="0" smtClean="0"/>
              <a:t>модели</a:t>
            </a:r>
            <a:endParaRPr lang="ru-RU" sz="1100" dirty="0"/>
          </a:p>
        </p:txBody>
      </p:sp>
      <p:sp>
        <p:nvSpPr>
          <p:cNvPr id="23" name="TextBox 22"/>
          <p:cNvSpPr txBox="1"/>
          <p:nvPr/>
        </p:nvSpPr>
        <p:spPr>
          <a:xfrm>
            <a:off x="5296428" y="1665891"/>
            <a:ext cx="984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ОБМЕН </a:t>
            </a:r>
          </a:p>
          <a:p>
            <a:r>
              <a:rPr lang="ru-RU" sz="1200" b="1" dirty="0" smtClean="0">
                <a:solidFill>
                  <a:schemeClr val="bg1"/>
                </a:solidFill>
              </a:rPr>
              <a:t>ДАННЫМИ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29103" y="3782455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</a:rPr>
              <a:t>ВЫЧИСЛЕНИЯ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148759" y="5999484"/>
            <a:ext cx="116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</a:rPr>
              <a:t>УПРАВЛЕНИЕ</a:t>
            </a:r>
            <a:endParaRPr lang="ru-RU" sz="12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92217" y="1455204"/>
            <a:ext cx="63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Объем</a:t>
            </a:r>
            <a:endParaRPr lang="ru-RU" sz="1200" dirty="0"/>
          </a:p>
        </p:txBody>
      </p:sp>
      <p:sp>
        <p:nvSpPr>
          <p:cNvPr id="27" name="TextBox 26"/>
          <p:cNvSpPr txBox="1"/>
          <p:nvPr/>
        </p:nvSpPr>
        <p:spPr>
          <a:xfrm>
            <a:off x="6752324" y="1744334"/>
            <a:ext cx="8016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Скорость</a:t>
            </a:r>
            <a:endParaRPr lang="ru-RU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6429928" y="2065953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Разнообразие</a:t>
            </a:r>
            <a:endParaRPr lang="ru-RU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7425083" y="1399357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хранить</a:t>
            </a:r>
            <a:endParaRPr lang="ru-R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7396017" y="1732096"/>
            <a:ext cx="1113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обрабатывать</a:t>
            </a:r>
            <a:endParaRPr lang="ru-R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7436743" y="2065952"/>
            <a:ext cx="1187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анализировать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6827633" y="2808114"/>
            <a:ext cx="145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быстрое </a:t>
            </a:r>
          </a:p>
          <a:p>
            <a:r>
              <a:rPr lang="ru-RU" sz="1200" dirty="0" err="1" smtClean="0"/>
              <a:t>прототипирование</a:t>
            </a:r>
            <a:endParaRPr lang="ru-R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7703768" y="3708894"/>
            <a:ext cx="836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3</a:t>
            </a:r>
            <a:r>
              <a:rPr lang="en-US" sz="1200" dirty="0" smtClean="0"/>
              <a:t>D </a:t>
            </a:r>
            <a:r>
              <a:rPr lang="ru-RU" sz="1200" dirty="0" smtClean="0"/>
              <a:t>печать</a:t>
            </a:r>
            <a:endParaRPr lang="ru-R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7724097" y="3247229"/>
            <a:ext cx="1112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совместное </a:t>
            </a:r>
          </a:p>
          <a:p>
            <a:r>
              <a:rPr lang="ru-RU" sz="1200" dirty="0" smtClean="0"/>
              <a:t>производство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7553954" y="4285838"/>
            <a:ext cx="14690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м2м беспроводное </a:t>
            </a:r>
          </a:p>
          <a:p>
            <a:r>
              <a:rPr lang="ru-RU" sz="1200" dirty="0" smtClean="0"/>
              <a:t>подключение</a:t>
            </a: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5459254" y="4801399"/>
            <a:ext cx="1121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массовая </a:t>
            </a:r>
          </a:p>
          <a:p>
            <a:r>
              <a:rPr lang="ru-RU" sz="1200" dirty="0" err="1" smtClean="0"/>
              <a:t>кастомизация</a:t>
            </a:r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6513765" y="4596121"/>
            <a:ext cx="775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гибкость</a:t>
            </a:r>
            <a:endParaRPr lang="ru-R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6574606" y="4854005"/>
            <a:ext cx="1873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производство под запрос</a:t>
            </a:r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6589289" y="5145663"/>
            <a:ext cx="13637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результативность</a:t>
            </a:r>
            <a:endParaRPr lang="ru-RU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4851290" y="2577281"/>
            <a:ext cx="2140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полностью интегрированная </a:t>
            </a:r>
          </a:p>
          <a:p>
            <a:pPr algn="ctr"/>
            <a:r>
              <a:rPr lang="ru-RU" sz="1200" dirty="0" smtClean="0"/>
              <a:t>цепь поставок</a:t>
            </a:r>
            <a:endParaRPr lang="ru-R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1995030" y="2471465"/>
            <a:ext cx="1312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связь и</a:t>
            </a:r>
          </a:p>
          <a:p>
            <a:r>
              <a:rPr lang="ru-RU" sz="1200" dirty="0" smtClean="0"/>
              <a:t> взаимодействие</a:t>
            </a:r>
            <a:endParaRPr lang="ru-R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81642" y="2015931"/>
            <a:ext cx="11081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проверять</a:t>
            </a:r>
          </a:p>
          <a:p>
            <a:r>
              <a:rPr lang="ru-RU" sz="1200" dirty="0" smtClean="0"/>
              <a:t> и утверждать</a:t>
            </a:r>
            <a:endParaRPr lang="ru-R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6241721" y="5470113"/>
            <a:ext cx="1815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контроль за состоянием </a:t>
            </a:r>
            <a:endParaRPr lang="ru-RU" sz="1200" dirty="0" smtClean="0"/>
          </a:p>
          <a:p>
            <a:r>
              <a:rPr lang="ru-RU" sz="1200" dirty="0" smtClean="0"/>
              <a:t>окружающей </a:t>
            </a:r>
            <a:r>
              <a:rPr lang="ru-RU" sz="1200" dirty="0"/>
              <a:t>среды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262798" y="5860984"/>
            <a:ext cx="2076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физические характеристики</a:t>
            </a:r>
            <a:endParaRPr lang="ru-RU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6352414" y="6129264"/>
            <a:ext cx="1417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данные оператора</a:t>
            </a:r>
            <a:endParaRPr lang="ru-R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290292" y="6458852"/>
            <a:ext cx="18306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геометрические данные 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5895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Как </a:t>
            </a:r>
            <a:r>
              <a:rPr lang="ru-RU" sz="2800" dirty="0" smtClean="0"/>
              <a:t>Индустрия 4.0 </a:t>
            </a:r>
            <a:r>
              <a:rPr lang="ru-RU" sz="2800" dirty="0" smtClean="0"/>
              <a:t>модифицирует работу</a:t>
            </a:r>
            <a:endParaRPr lang="en-GB" sz="2800" dirty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2"/>
          </p:nvPr>
        </p:nvSpPr>
        <p:spPr>
          <a:xfrm>
            <a:off x="3124200" y="6617245"/>
            <a:ext cx="2895600" cy="268139"/>
          </a:xfrm>
        </p:spPr>
        <p:txBody>
          <a:bodyPr/>
          <a:lstStyle/>
          <a:p>
            <a:r>
              <a:rPr lang="en-US" dirty="0" smtClean="0"/>
              <a:t>Arturo Campanella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8532440" y="6453336"/>
            <a:ext cx="576064" cy="360040"/>
          </a:xfrm>
        </p:spPr>
        <p:txBody>
          <a:bodyPr/>
          <a:lstStyle/>
          <a:p>
            <a:pPr algn="r"/>
            <a:fld id="{D4C49B74-5DB2-4B03-B1D2-7F6A3C51C318}" type="slidenum">
              <a:rPr lang="en-US" smtClean="0"/>
              <a:pPr algn="r"/>
              <a:t>9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42692" y="155775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1400" b="1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04" y="1196753"/>
            <a:ext cx="879079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27584" y="3535628"/>
            <a:ext cx="1821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Индустрия 4.0</a:t>
            </a:r>
            <a:endParaRPr lang="ru-RU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4283968" y="2005735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изменения в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067944" y="4972526"/>
            <a:ext cx="1051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работникам </a:t>
            </a:r>
          </a:p>
          <a:p>
            <a:r>
              <a:rPr lang="ru-RU" sz="1200" b="1" dirty="0" smtClean="0"/>
              <a:t>нужны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652120" y="5064858"/>
            <a:ext cx="11608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новые навыки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753799" y="3898511"/>
            <a:ext cx="1545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изменение видения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753799" y="4359490"/>
            <a:ext cx="14800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с</a:t>
            </a:r>
            <a:r>
              <a:rPr lang="ru-RU" sz="1200" b="1" dirty="0" smtClean="0"/>
              <a:t>овместная работа</a:t>
            </a:r>
            <a:endParaRPr lang="ru-RU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87065" y="4726304"/>
            <a:ext cx="15632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b="1" dirty="0" smtClean="0"/>
              <a:t>мыслить </a:t>
            </a:r>
            <a:r>
              <a:rPr lang="ru-RU" sz="1000" b="1" dirty="0" err="1" smtClean="0"/>
              <a:t>инновационно</a:t>
            </a:r>
            <a:endParaRPr lang="ru-RU" sz="1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081502" y="5069201"/>
            <a:ext cx="13163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решать проблемы</a:t>
            </a:r>
            <a:endParaRPr lang="ru-RU" sz="11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087065" y="5394508"/>
            <a:ext cx="14558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/>
              <a:t>принимать решения</a:t>
            </a:r>
            <a:endParaRPr lang="ru-RU" sz="11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002018" y="1419252"/>
            <a:ext cx="735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задачах</a:t>
            </a:r>
            <a:endParaRPr lang="ru-RU" sz="1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950401" y="1835744"/>
            <a:ext cx="8386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графиках</a:t>
            </a:r>
            <a:endParaRPr lang="ru-RU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936605" y="2279764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месте работы</a:t>
            </a:r>
            <a:endParaRPr lang="ru-RU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5842692" y="2628281"/>
            <a:ext cx="2626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необходимых технических знаниях</a:t>
            </a:r>
            <a:endParaRPr lang="ru-RU" sz="12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686201" y="6196662"/>
            <a:ext cx="15069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/>
              <a:t>творческий подход</a:t>
            </a:r>
            <a:endParaRPr lang="ru-RU" sz="12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769940" y="5766155"/>
            <a:ext cx="1441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err="1" smtClean="0"/>
              <a:t>селф</a:t>
            </a:r>
            <a:r>
              <a:rPr lang="ru-RU" sz="1200" b="1" dirty="0" smtClean="0"/>
              <a:t>-менеджмент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260752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lo struttura blu contemporane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楷体_GB2312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Office Colors">
      <a:dk1>
        <a:sysClr val="windowText" lastClr="000000"/>
      </a:dk1>
      <a:lt1>
        <a:sysClr val="window" lastClr="FFFFFF"/>
      </a:lt1>
      <a:dk2>
        <a:srgbClr val="1F497D"/>
      </a:dk2>
      <a:lt2>
        <a:srgbClr val="FAF3E8"/>
      </a:lt2>
      <a:accent1>
        <a:srgbClr val="5C83B4"/>
      </a:accent1>
      <a:accent2>
        <a:srgbClr val="C0504D"/>
      </a:accent2>
      <a:accent3>
        <a:srgbClr val="9DBB61"/>
      </a:accent3>
      <a:accent4>
        <a:srgbClr val="8066A0"/>
      </a:accent4>
      <a:accent5>
        <a:srgbClr val="4BACC6"/>
      </a:accent5>
      <a:accent6>
        <a:srgbClr val="F59D56"/>
      </a:accent6>
      <a:hlink>
        <a:srgbClr val="0000FF"/>
      </a:hlink>
      <a:folHlink>
        <a:srgbClr val="800080"/>
      </a:folHlink>
    </a:clrScheme>
    <a:fontScheme name="Office Fonts">
      <a:majorFont>
        <a:latin typeface="Calibri"/>
        <a:ea typeface="MS PGothic"/>
        <a:cs typeface=""/>
      </a:majorFont>
      <a:minorFont>
        <a:latin typeface="Calibri"/>
        <a:ea typeface="MS PGothic"/>
        <a:cs typeface=""/>
      </a:minorFont>
    </a:fontScheme>
    <a:fmtScheme name="Office Effects">
      <a: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65000"/>
                <a:shade val="100000"/>
                <a:satMod val="133000"/>
              </a:schemeClr>
            </a:gs>
            <a:gs pos="15000">
              <a:schemeClr val="phClr">
                <a:tint val="50000"/>
                <a:shade val="100000"/>
                <a:satMod val="140000"/>
              </a:schemeClr>
            </a:gs>
            <a:gs pos="100000">
              <a:schemeClr val="phClr">
                <a:tint val="10000"/>
                <a:shade val="100000"/>
                <a:satMod val="13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75000"/>
                <a:satMod val="160000"/>
              </a:schemeClr>
            </a:gs>
            <a:gs pos="62000">
              <a:schemeClr val="phClr">
                <a:tint val="100000"/>
                <a:shade val="100000"/>
                <a:satMod val="125000"/>
              </a:schemeClr>
            </a:gs>
            <a:gs pos="100000">
              <a:schemeClr val="phClr">
                <a:tint val="80000"/>
                <a:shade val="100000"/>
                <a:satMod val="140000"/>
              </a:schemeClr>
            </a:gs>
          </a:gsLst>
          <a:lin ang="16200000" scaled="1"/>
        </a:gradFill>
      </a:fillStyleLst>
      <a:lnStyleLst>
        <a:ln w="12700">
          <a:solidFill>
            <a:schemeClr val="phClr"/>
          </a:solidFill>
          <a:prstDash val="solid"/>
        </a:ln>
        <a:ln w="25400">
          <a:solidFill>
            <a:schemeClr val="phClr"/>
          </a:solidFill>
          <a:prstDash val="solid"/>
        </a:ln>
        <a:ln w="38100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61176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  <a:effectStyle>
          <a:effectLst>
            <a:reflection blurRad="12700" stA="25000" endPos="28000" dist="38100" dir="5400000" sy="-100000" rotWithShape="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>
                <a:tint val="100000"/>
                <a:shade val="100000"/>
                <a:satMod val="100000"/>
              </a:schemeClr>
            </a:contourClr>
          </a:sp3d>
        </a:effectStyle>
      </a:effectStyleLst>
      <a:bgFillStyleLst>
        <a:solidFill>
          <a:schemeClr val="phClr">
            <a:tint val="100000"/>
            <a:shade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40000">
              <a:schemeClr val="phClr">
                <a:tint val="100000"/>
                <a:shade val="70000"/>
                <a:satMod val="145000"/>
              </a:schemeClr>
            </a:gs>
            <a:gs pos="100000">
              <a:schemeClr val="phClr">
                <a:tint val="85000"/>
                <a:shade val="100000"/>
                <a:satMod val="15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50000"/>
                <a:satMod val="145000"/>
              </a:schemeClr>
            </a:gs>
            <a:gs pos="30000">
              <a:schemeClr val="phClr">
                <a:tint val="100000"/>
                <a:shade val="65000"/>
                <a:satMod val="155000"/>
              </a:schemeClr>
            </a:gs>
            <a:gs pos="100000">
              <a:schemeClr val="phClr">
                <a:tint val="60000"/>
                <a:shade val="10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824B64D-DCD6-401C-B5F4-5E582A7E54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Modello struttura blu contemporaneo</Template>
  <TotalTime>0</TotalTime>
  <Words>1314</Words>
  <Application>Microsoft Office PowerPoint</Application>
  <PresentationFormat>Экран (4:3)</PresentationFormat>
  <Paragraphs>308</Paragraphs>
  <Slides>26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Modello struttura blu contemporaneo</vt:lpstr>
      <vt:lpstr>Прогнозирование и согласование спроса на навыки в новом порядке работы</vt:lpstr>
      <vt:lpstr>Мы на пороге 4ой промышленной революции?</vt:lpstr>
      <vt:lpstr>Промышленные революции</vt:lpstr>
      <vt:lpstr> Новые роботы?</vt:lpstr>
      <vt:lpstr>Более быстрая мобильная передача данных?</vt:lpstr>
      <vt:lpstr>3D принтеры ?</vt:lpstr>
      <vt:lpstr>КФС – ключевой элемент 4ой П.Р.</vt:lpstr>
      <vt:lpstr>КФС – ключевой элемент 4ой П.Р.</vt:lpstr>
      <vt:lpstr>Презентация PowerPoint</vt:lpstr>
      <vt:lpstr>Презентация PowerPoint</vt:lpstr>
      <vt:lpstr>«Прощай», конвейер!</vt:lpstr>
      <vt:lpstr>«Прощай», конвейер!</vt:lpstr>
      <vt:lpstr>«Прощай», конвейер!</vt:lpstr>
      <vt:lpstr>«Прощай», конвейер!</vt:lpstr>
      <vt:lpstr>«Прощай», конвейер!</vt:lpstr>
      <vt:lpstr>Второе революционное изменение: время и место работы</vt:lpstr>
      <vt:lpstr>Презентация PowerPoint</vt:lpstr>
      <vt:lpstr>Изменения на пути к Индустрии 4.0</vt:lpstr>
      <vt:lpstr>Самое главное - навыки</vt:lpstr>
      <vt:lpstr>Презентация PowerPoint</vt:lpstr>
      <vt:lpstr>Каких навыков не хватает?</vt:lpstr>
      <vt:lpstr>Новое видение работы</vt:lpstr>
      <vt:lpstr>избежать несоответствия навыков в будущем</vt:lpstr>
      <vt:lpstr>Выводы</vt:lpstr>
      <vt:lpstr>Дополнительная информация </vt:lpstr>
      <vt:lpstr>Дополнительная информация 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2014-09-20T13:59:18Z</dcterms:created>
  <dcterms:modified xsi:type="dcterms:W3CDTF">2016-05-18T17:28:28Z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TC100738469990</vt:lpwstr>
  </property>
</Properties>
</file>