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  <p:sldMasterId id="2147484487" r:id="rId2"/>
  </p:sldMasterIdLst>
  <p:notesMasterIdLst>
    <p:notesMasterId r:id="rId21"/>
  </p:notesMasterIdLst>
  <p:handoutMasterIdLst>
    <p:handoutMasterId r:id="rId22"/>
  </p:handoutMasterIdLst>
  <p:sldIdLst>
    <p:sldId id="302" r:id="rId3"/>
    <p:sldId id="451" r:id="rId4"/>
    <p:sldId id="376" r:id="rId5"/>
    <p:sldId id="401" r:id="rId6"/>
    <p:sldId id="476" r:id="rId7"/>
    <p:sldId id="410" r:id="rId8"/>
    <p:sldId id="477" r:id="rId9"/>
    <p:sldId id="478" r:id="rId10"/>
    <p:sldId id="482" r:id="rId11"/>
    <p:sldId id="474" r:id="rId12"/>
    <p:sldId id="475" r:id="rId13"/>
    <p:sldId id="480" r:id="rId14"/>
    <p:sldId id="483" r:id="rId15"/>
    <p:sldId id="485" r:id="rId16"/>
    <p:sldId id="486" r:id="rId17"/>
    <p:sldId id="484" r:id="rId18"/>
    <p:sldId id="481" r:id="rId19"/>
    <p:sldId id="332" r:id="rId2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82"/>
    <a:srgbClr val="0000CC"/>
    <a:srgbClr val="9F0319"/>
    <a:srgbClr val="9A052F"/>
    <a:srgbClr val="005DA2"/>
    <a:srgbClr val="FF6600"/>
    <a:srgbClr val="5E5E5E"/>
    <a:srgbClr val="696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6751" autoAdjust="0"/>
  </p:normalViewPr>
  <p:slideViewPr>
    <p:cSldViewPr>
      <p:cViewPr varScale="1">
        <p:scale>
          <a:sx n="88" d="100"/>
          <a:sy n="88" d="100"/>
        </p:scale>
        <p:origin x="-1764" y="-102"/>
      </p:cViewPr>
      <p:guideLst>
        <p:guide orient="horz" pos="935"/>
        <p:guide pos="204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8D17DB-56AE-4D77-83D2-C43F52759BA9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523CBA-EA95-4311-8192-871D899C3D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4F4212-09CA-4C46-A003-91FD4C29CCEA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6CAA9-A17F-4E31-BA78-2512BB0F46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26EBB-C0D9-47B0-B350-93265D24E03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9323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Gemäß den Vorgaben der beschriebenen „High Level </a:t>
            </a:r>
            <a:r>
              <a:rPr lang="de-DE" dirty="0" err="1"/>
              <a:t>Structure</a:t>
            </a:r>
            <a:r>
              <a:rPr lang="de-DE" dirty="0"/>
              <a:t>“ und den ersten Normenentwürfen wird die ISO 9001:2015 10 Kapitel enthalten:</a:t>
            </a:r>
          </a:p>
          <a:p>
            <a:r>
              <a:rPr lang="de-DE" dirty="0"/>
              <a:t>Drei Einführungskapitel:</a:t>
            </a:r>
          </a:p>
          <a:p>
            <a:r>
              <a:rPr lang="de-DE" dirty="0"/>
              <a:t>1.	</a:t>
            </a:r>
            <a:r>
              <a:rPr lang="de-DE" dirty="0" err="1"/>
              <a:t>Scope</a:t>
            </a:r>
            <a:r>
              <a:rPr lang="de-DE" dirty="0"/>
              <a:t> (Anwendungsbereich)</a:t>
            </a:r>
          </a:p>
          <a:p>
            <a:r>
              <a:rPr lang="de-DE" dirty="0"/>
              <a:t>2.	Normative </a:t>
            </a:r>
            <a:r>
              <a:rPr lang="de-DE" dirty="0" err="1"/>
              <a:t>reference</a:t>
            </a:r>
            <a:r>
              <a:rPr lang="de-DE" dirty="0"/>
              <a:t> (Normative Verweisungen)</a:t>
            </a:r>
          </a:p>
          <a:p>
            <a:r>
              <a:rPr lang="de-DE" dirty="0"/>
              <a:t>3.	Terms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 (Begriffe)</a:t>
            </a:r>
          </a:p>
          <a:p>
            <a:r>
              <a:rPr lang="de-DE" dirty="0"/>
              <a:t>und sieben Kapitel mit Anforderungen an das Managementsystem:</a:t>
            </a:r>
          </a:p>
          <a:p>
            <a:r>
              <a:rPr lang="de-DE" dirty="0"/>
              <a:t>4.	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(Umfeld der Organisation)</a:t>
            </a:r>
          </a:p>
          <a:p>
            <a:r>
              <a:rPr lang="de-DE" dirty="0"/>
              <a:t>5.	Leadership (Führung)</a:t>
            </a:r>
          </a:p>
          <a:p>
            <a:r>
              <a:rPr lang="de-DE" dirty="0"/>
              <a:t>6.	</a:t>
            </a:r>
            <a:r>
              <a:rPr lang="de-DE" dirty="0" err="1"/>
              <a:t>Planning</a:t>
            </a:r>
            <a:r>
              <a:rPr lang="de-DE" dirty="0"/>
              <a:t> (Planung)</a:t>
            </a:r>
          </a:p>
          <a:p>
            <a:r>
              <a:rPr lang="de-DE" dirty="0"/>
              <a:t>7.	Support (Unterstützung)</a:t>
            </a:r>
          </a:p>
          <a:p>
            <a:r>
              <a:rPr lang="de-DE" dirty="0"/>
              <a:t>8.	Operation (Betrieb/Arbeitsverrichtung)</a:t>
            </a:r>
          </a:p>
          <a:p>
            <a:r>
              <a:rPr lang="de-DE" dirty="0"/>
              <a:t>9.	Performance </a:t>
            </a:r>
            <a:r>
              <a:rPr lang="de-DE" dirty="0" err="1"/>
              <a:t>evaluation</a:t>
            </a:r>
            <a:r>
              <a:rPr lang="de-DE" dirty="0"/>
              <a:t> (Leistungsbewertung)</a:t>
            </a:r>
          </a:p>
          <a:p>
            <a:r>
              <a:rPr lang="de-DE" dirty="0"/>
              <a:t>und</a:t>
            </a:r>
          </a:p>
          <a:p>
            <a:r>
              <a:rPr lang="de-DE" dirty="0"/>
              <a:t>10.	</a:t>
            </a:r>
            <a:r>
              <a:rPr lang="de-DE" dirty="0" err="1"/>
              <a:t>Improvement</a:t>
            </a:r>
            <a:r>
              <a:rPr lang="de-DE" dirty="0"/>
              <a:t> (Verbesserung)</a:t>
            </a:r>
          </a:p>
          <a:p>
            <a:r>
              <a:rPr lang="de-DE" dirty="0"/>
              <a:t>Alle Kapitel beinhalten als Basis den vorgegebenen Wortlaut aus der High Level </a:t>
            </a:r>
            <a:r>
              <a:rPr lang="de-DE" dirty="0" err="1"/>
              <a:t>Structure</a:t>
            </a:r>
            <a:r>
              <a:rPr lang="de-DE" dirty="0"/>
              <a:t>, der jeweils durch Spezifika für Qualitätsmanagement-systeme ergänzt wird.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FB7B9-2C48-4998-B895-CA02F1D035B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5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FB7B9-2C48-4998-B895-CA02F1D035B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99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FB7B9-2C48-4998-B895-CA02F1D035B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999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4797304"/>
          </a:xfrm>
        </p:spPr>
        <p:txBody>
          <a:bodyPr/>
          <a:lstStyle>
            <a:lvl1pPr marL="342900" indent="-342900">
              <a:buClr>
                <a:srgbClr val="003C76"/>
              </a:buClr>
              <a:buFont typeface="Wingdings" panose="05000000000000000000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4C6898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183AC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97A2C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43D4-27BC-405B-9D3B-BF736B10A20B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125" y="6624638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E86A-4278-4D70-A912-8A34EC60A9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B930-8BC9-4C29-B89E-4DE4EC24F050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DEE9-AC04-4913-B3A2-B0463467B7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BAEE-9253-49F4-8F52-5CFF85B9D49A}" type="datetime4">
              <a:rPr lang="en-US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DQS Group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6773-5E80-4B4B-AF24-F2B6A3A6D1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" y="2016000"/>
            <a:ext cx="4040188" cy="4293320"/>
          </a:xfrm>
        </p:spPr>
        <p:txBody>
          <a:bodyPr/>
          <a:lstStyle>
            <a:lvl1pPr marL="342900" indent="-342900">
              <a:buClr>
                <a:srgbClr val="003C7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4C6898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68000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16000"/>
            <a:ext cx="4041775" cy="4293320"/>
          </a:xfrm>
        </p:spPr>
        <p:txBody>
          <a:bodyPr/>
          <a:lstStyle>
            <a:lvl1pPr marL="342900" indent="-342900">
              <a:buClr>
                <a:srgbClr val="003C7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4C6898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4BC8-158E-47B6-A17A-28F15149B282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D741-F3D5-4CE6-A9D6-7B36D67600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BAEE-9253-49F4-8F52-5CFF85B9D49A}" type="datetime4">
              <a:rPr lang="en-US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DQS Group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A6C7-0D37-42F8-B59B-2CD386C13C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720725" y="4500563"/>
            <a:ext cx="7739063" cy="1800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Gleichschenkliges Dreieck 10"/>
          <p:cNvSpPr/>
          <p:nvPr userDrawn="1"/>
        </p:nvSpPr>
        <p:spPr>
          <a:xfrm rot="5400000">
            <a:off x="334169" y="4725194"/>
            <a:ext cx="647700" cy="360362"/>
          </a:xfrm>
          <a:prstGeom prst="triangle">
            <a:avLst/>
          </a:prstGeom>
          <a:solidFill>
            <a:srgbClr val="003C7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288000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044000" y="4644000"/>
            <a:ext cx="7200408" cy="1512000"/>
          </a:xfrm>
        </p:spPr>
        <p:txBody>
          <a:bodyPr>
            <a:noAutofit/>
          </a:bodyPr>
          <a:lstStyle>
            <a:lvl1pPr marL="342000" indent="-342000">
              <a:spcBef>
                <a:spcPts val="24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0EEA-7964-403F-94C9-DEFF7FF12523}" type="datetime4">
              <a:rPr lang="en-US"/>
              <a:pPr>
                <a:defRPr/>
              </a:pPr>
              <a:t>November 16, 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DQS Group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60B2-87BB-442C-8943-79E9704CA0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BAEE-9253-49F4-8F52-5CFF85B9D49A}" type="datetime4">
              <a:rPr lang="en-US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DQS Group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1F3D-EA29-4214-A174-1CC29A4119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88832" cy="720080"/>
          </a:xfrm>
        </p:spPr>
        <p:txBody>
          <a:bodyPr anchor="t"/>
          <a:lstStyle>
            <a:lvl1pPr algn="l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27584" y="1368000"/>
            <a:ext cx="7488832" cy="41400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BAEE-9253-49F4-8F52-5CFF85B9D49A}" type="datetime4">
              <a:rPr lang="en-US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DQS Group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6117-13A7-46AF-9484-98BC375BD39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C7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EBC8-33ED-41FB-9613-68073D46FD97}" type="datetime4">
              <a:rPr lang="en-US"/>
              <a:pPr>
                <a:defRPr/>
              </a:pPr>
              <a:t>November 16,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Footer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2DAB-BB51-4867-A076-97A6F26DB2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63D4-A2F8-4D6F-AE28-D457313AF750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629C-E754-4ED1-80E7-E11FDB37FC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DE43-50AC-4428-8445-31FAB3F1E38A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BCFB-EF22-4AFC-93DF-0D259E493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/>
        </p:nvSpPr>
        <p:spPr>
          <a:xfrm>
            <a:off x="720725" y="4500563"/>
            <a:ext cx="6551613" cy="1800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Gleichschenkliges Dreieck 7"/>
          <p:cNvSpPr/>
          <p:nvPr/>
        </p:nvSpPr>
        <p:spPr>
          <a:xfrm rot="5400000">
            <a:off x="334169" y="4725194"/>
            <a:ext cx="647700" cy="360362"/>
          </a:xfrm>
          <a:prstGeom prst="triangle">
            <a:avLst/>
          </a:prstGeom>
          <a:solidFill>
            <a:srgbClr val="003C7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2880000"/>
          </a:xfrm>
        </p:spPr>
        <p:txBody>
          <a:bodyPr/>
          <a:lstStyle>
            <a:lvl1pPr marL="0" indent="0">
              <a:buClr>
                <a:srgbClr val="003C76"/>
              </a:buClr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4C6898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183AC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97A2C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043608" y="4644000"/>
            <a:ext cx="5976664" cy="1512714"/>
          </a:xfrm>
        </p:spPr>
        <p:txBody>
          <a:bodyPr>
            <a:noAutofit/>
          </a:bodyPr>
          <a:lstStyle>
            <a:lvl1pPr marL="342900" indent="-342900">
              <a:buClr>
                <a:srgbClr val="003C76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6605-2D85-4F09-8AEC-AE29E198678C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6588125" y="6624638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8F3F-5E4B-41F3-9250-B622BD625E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4797304"/>
          </a:xfrm>
        </p:spPr>
        <p:txBody>
          <a:bodyPr/>
          <a:lstStyle>
            <a:lvl1pPr marL="0" indent="0">
              <a:buClr>
                <a:srgbClr val="003C76"/>
              </a:buClr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4C6898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7183AC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97A2C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8CC1-7272-4B0B-AAAD-0F4DBA51B37F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125" y="6624638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A0D6-C9E4-4EC1-91D2-AD4EA34330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2000" y="1368000"/>
            <a:ext cx="6012000" cy="385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600" y="5215915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9237-D7B7-44D1-A677-04585D87E329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F952-8D2D-47FA-A16D-69559DC0D1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14414" y="352409"/>
            <a:ext cx="7616849" cy="71913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14282" y="1257300"/>
            <a:ext cx="8074056" cy="399256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400">
                <a:latin typeface="+mn-lt"/>
              </a:defRPr>
            </a:lvl1pPr>
            <a:lvl2pPr>
              <a:buClr>
                <a:srgbClr val="0070C0"/>
              </a:buClr>
              <a:defRPr sz="2000">
                <a:latin typeface="+mn-lt"/>
              </a:defRPr>
            </a:lvl2pPr>
            <a:lvl3pPr>
              <a:buClr>
                <a:srgbClr val="0070C0"/>
              </a:buClr>
              <a:defRPr sz="2000">
                <a:latin typeface="+mn-lt"/>
              </a:defRPr>
            </a:lvl3pPr>
            <a:lvl4pPr>
              <a:buClr>
                <a:srgbClr val="0070C0"/>
              </a:buClr>
              <a:defRPr sz="2000">
                <a:latin typeface="+mn-lt"/>
              </a:defRPr>
            </a:lvl4pPr>
            <a:lvl5pPr>
              <a:buClr>
                <a:srgbClr val="0070C0"/>
              </a:buClr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BFE7-859C-443E-A2B8-1B81DCF39D36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645-A5C1-412D-B300-5C87A26377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31800" y="2159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450" y="662463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312BAD-57C3-44D0-83E6-98BF7B261C34}" type="datetimeFigureOut">
              <a:rPr lang="de-DE"/>
              <a:pPr>
                <a:defRPr/>
              </a:pPr>
              <a:t>16.11.2016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62463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DB281E-EA3F-48BA-9860-8D45755F18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0" name="Grafik 7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6624638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32" name="Picture 2" descr="Master -Titel 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22" r:id="rId2"/>
    <p:sldLayoutId id="2147484723" r:id="rId3"/>
    <p:sldLayoutId id="2147484732" r:id="rId4"/>
    <p:sldLayoutId id="2147484733" r:id="rId5"/>
    <p:sldLayoutId id="2147484724" r:id="rId6"/>
    <p:sldLayoutId id="2147484734" r:id="rId7"/>
    <p:sldLayoutId id="2147484735" r:id="rId8"/>
    <p:sldLayoutId id="2147484725" r:id="rId9"/>
    <p:sldLayoutId id="2147484736" r:id="rId10"/>
    <p:sldLayoutId id="2147484737" r:id="rId11"/>
    <p:sldLayoutId id="2147484738" r:id="rId12"/>
    <p:sldLayoutId id="2147484739" r:id="rId13"/>
    <p:sldLayoutId id="2147484740" r:id="rId14"/>
    <p:sldLayoutId id="2147484741" r:id="rId15"/>
    <p:sldLayoutId id="2147484742" r:id="rId16"/>
    <p:sldLayoutId id="2147484726" r:id="rId17"/>
    <p:sldLayoutId id="214748474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31800" y="2159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450" y="662463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1BAEE-9253-49F4-8F52-5CFF85B9D49A}" type="datetime4">
              <a:rPr lang="en-US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6624638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© DQS Group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62463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26D52C-B12F-42F0-B779-1E2B1DC206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2055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44" r:id="rId3"/>
    <p:sldLayoutId id="2147484729" r:id="rId4"/>
    <p:sldLayoutId id="2147484730" r:id="rId5"/>
    <p:sldLayoutId id="2147484745" r:id="rId6"/>
    <p:sldLayoutId id="2147484748" r:id="rId7"/>
    <p:sldLayoutId id="2147484757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C76"/>
        </a:buClr>
        <a:buFont typeface="Wingdings" pitchFamily="2" charset="2"/>
        <a:buChar char="§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6898"/>
        </a:buClr>
        <a:buFont typeface="Wingdings" pitchFamily="2" charset="2"/>
        <a:buChar char="§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183AC"/>
        </a:buClr>
        <a:buFont typeface="Wingdings" pitchFamily="2" charset="2"/>
        <a:buChar char="§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7A2C2"/>
        </a:buClr>
        <a:buFont typeface="Wingdings" pitchFamily="2" charset="2"/>
        <a:buChar char="§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989138"/>
            <a:ext cx="7847013" cy="147002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  <a:r>
              <a:rPr lang="de-DE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QS</a:t>
            </a:r>
            <a:r>
              <a:rPr lang="ru-RU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Holding</a:t>
            </a:r>
            <a:r>
              <a:rPr lang="ru-RU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GmbH</a:t>
            </a:r>
            <a:r>
              <a:rPr lang="ru-RU" sz="280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Международный холдинг </a:t>
            </a:r>
            <a:br>
              <a:rPr lang="ru-RU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по аудиту и сертификации</a:t>
            </a:r>
            <a:r>
              <a:rPr lang="en-US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РОССИЙСКОЕ ОТДЕЛЕНИЕ</a:t>
            </a:r>
            <a:r>
              <a:rPr lang="en-US" sz="2800" dirty="0" smtClean="0">
                <a:solidFill>
                  <a:srgbClr val="0026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de-DE" sz="2800" dirty="0" smtClean="0">
                <a:solidFill>
                  <a:srgbClr val="9F0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de-DE" sz="280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de-DE" sz="2800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de-DE" sz="2800" dirty="0" smtClean="0">
              <a:solidFill>
                <a:srgbClr val="0026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4437112"/>
            <a:ext cx="32568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04825"/>
          </a:xfrm>
        </p:spPr>
        <p:txBody>
          <a:bodyPr/>
          <a:lstStyle/>
          <a:p>
            <a:r>
              <a:rPr lang="ru-RU" sz="2200" dirty="0" smtClean="0"/>
              <a:t>10 «Нокаут» – вопросов     -  </a:t>
            </a:r>
            <a:r>
              <a:rPr lang="ru-RU" sz="2000" dirty="0" smtClean="0"/>
              <a:t>обязательное выполнение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410445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Определена ли область применения СМБП?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Определены ли процессы, входящие в область применения СМБП?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Введена ли в действие политика в области СМБП?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Установлены ли цели СМБП?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Прошли ли работники организации подготовку в области БП?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Определен(</a:t>
            </a:r>
            <a:r>
              <a:rPr lang="ru-RU" sz="1800" dirty="0" err="1" smtClean="0"/>
              <a:t>ы</a:t>
            </a:r>
            <a:r>
              <a:rPr lang="ru-RU" sz="1800" dirty="0" smtClean="0"/>
              <a:t>) ли поток(и) создания ценности для потребителя?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Проводятся ли внутренние аудиты СМБП?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Проведен ли анализ СМБП со стороны руководства?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Проводится ли анализ результативности предпринятых корректирующих действий?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Для постоянных улучшений используются ли коллективные формы организации работников?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de-DE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302CD4-9F31-4323-B88E-97D71598800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5373216"/>
            <a:ext cx="4932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 ко 2. этапу аудита возможен только при положительном ответе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все 10 </a:t>
            </a:r>
            <a:r>
              <a:rPr kumimoji="0" lang="ru-RU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нокаут-вопросов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1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21771" y="332656"/>
            <a:ext cx="827492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3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Чек – лист. Раздел 2: Оценка выполнения требований по </a:t>
            </a:r>
            <a:r>
              <a:rPr lang="ru-RU" sz="2800" dirty="0" smtClean="0">
                <a:solidFill>
                  <a:schemeClr val="bg1"/>
                </a:solidFill>
              </a:rPr>
              <a:t>разделам стандарта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404" y="1052736"/>
            <a:ext cx="8154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de-DE" sz="2400" dirty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18" y="1196751"/>
          <a:ext cx="8640962" cy="4902449"/>
        </p:xfrm>
        <a:graphic>
          <a:graphicData uri="http://schemas.openxmlformats.org/drawingml/2006/table">
            <a:tbl>
              <a:tblPr/>
              <a:tblGrid>
                <a:gridCol w="795100"/>
                <a:gridCol w="4373045"/>
                <a:gridCol w="795100"/>
                <a:gridCol w="530066"/>
                <a:gridCol w="2147651"/>
              </a:tblGrid>
              <a:tr h="5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Номер пункта N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Проверяемые требования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Статус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Балл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Комментарий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Организационная среда (контекст)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Понимание организации и связанного с ней контекста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Arial"/>
                          <a:ea typeface="Times New Roman"/>
                          <a:cs typeface="Times New Roman"/>
                        </a:rPr>
                        <a:t>Обязательное требование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4.1-1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Организация должна определить: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- внешние факторы (среду), относящиеся к ее целям и влияющие на способность достигать целевого результата(</a:t>
                      </a: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ов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) СМБП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Arial"/>
                        </a:rPr>
                        <a:t>+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Факторы внешние (среда, заинтересованные  стороны) установлены в СТП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…….«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Взаимодействие с потребителями».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4.1-2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- внутренние факторы (среду), относящиеся к ее целям и влияющие на способность достигать целевого результата(</a:t>
                      </a: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ов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) СМБП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+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Внутренние факторы указаны в паспортах процессов, построенных в виде диаграммы «черепаха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»……..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33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Сумма баллов: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13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Максимум баллов: 16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9" marR="20480" marT="40959" marB="409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97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Результаты аудита на соответствие ГОСТ Р 56404: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97425"/>
          </a:xfrm>
        </p:spPr>
        <p:txBody>
          <a:bodyPr/>
          <a:lstStyle/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1BAEE-9253-49F4-8F52-5CFF85B9D49A}" type="datetime4">
              <a:rPr lang="en-US" smtClean="0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DQS Group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A6C7-0D37-42F8-B59B-2CD386C13C2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20621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результатам оценки организация получает информацию о: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соответствии СМБП организации требованиям ГОСТ Р 56404;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степени зрелости СМБП организации;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сильных сторонах деятельности организации;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выявленных областях для улучшения;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293096"/>
            <a:ext cx="1956048" cy="19560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21771" y="332656"/>
            <a:ext cx="827492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3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Критерии оценки выполнения требований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404" y="1052736"/>
            <a:ext cx="8154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de-DE" sz="2400" dirty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043484" cy="11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4293096"/>
          <a:ext cx="7704856" cy="387480"/>
        </p:xfrm>
        <a:graphic>
          <a:graphicData uri="http://schemas.openxmlformats.org/drawingml/2006/table">
            <a:tbl>
              <a:tblPr/>
              <a:tblGrid>
                <a:gridCol w="4104456"/>
                <a:gridCol w="720080"/>
                <a:gridCol w="2880320"/>
              </a:tblGrid>
              <a:tr h="3313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Общее количество баллов: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587" marR="35529" marT="71058" marB="710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212</a:t>
                      </a:r>
                      <a:endParaRPr lang="ru-RU" sz="1400" b="1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587" marR="35529" marT="71058" marB="710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Максимум баллов: 250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587" marR="35529" marT="71058" marB="710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752142" y="-877997"/>
            <a:ext cx="1838500" cy="221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30020" tIns="993462" rIns="730020" bIns="7411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65527"/>
            <a:ext cx="548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0486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98072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 smtClean="0">
                <a:solidFill>
                  <a:schemeClr val="tx2"/>
                </a:solidFill>
              </a:rPr>
              <a:t>При оценке выполнения требований СМБП применена трехбалльная</a:t>
            </a:r>
          </a:p>
          <a:p>
            <a:r>
              <a:rPr lang="ru-RU" sz="1800" u="sng" dirty="0" smtClean="0">
                <a:solidFill>
                  <a:schemeClr val="tx2"/>
                </a:solidFill>
              </a:rPr>
              <a:t>система: 0, 1 и 2 балла.</a:t>
            </a:r>
          </a:p>
          <a:p>
            <a:endParaRPr lang="ru-RU" sz="1800" u="sng" dirty="0" smtClean="0">
              <a:solidFill>
                <a:schemeClr val="tx2"/>
              </a:solidFill>
            </a:endParaRPr>
          </a:p>
          <a:p>
            <a:r>
              <a:rPr lang="ru-RU" sz="1800" dirty="0" smtClean="0"/>
              <a:t>Процедура присвоения баллов следующая:</a:t>
            </a:r>
          </a:p>
          <a:p>
            <a:endParaRPr lang="ru-RU" sz="1800" dirty="0" smtClean="0"/>
          </a:p>
          <a:p>
            <a:r>
              <a:rPr lang="ru-RU" sz="1800" dirty="0" smtClean="0"/>
              <a:t>0 баллов – требование стандарта не выполняется;</a:t>
            </a:r>
          </a:p>
          <a:p>
            <a:r>
              <a:rPr lang="ru-RU" sz="1800" dirty="0" smtClean="0"/>
              <a:t>1 балл – требование стандарта выполняется не в полном объеме</a:t>
            </a:r>
          </a:p>
          <a:p>
            <a:r>
              <a:rPr lang="ru-RU" sz="1800" dirty="0" smtClean="0"/>
              <a:t>(частично);</a:t>
            </a:r>
          </a:p>
          <a:p>
            <a:r>
              <a:rPr lang="ru-RU" sz="1800" dirty="0" smtClean="0"/>
              <a:t>2 балла – требование стандарта выполняется в полном объеме.</a:t>
            </a:r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933056"/>
            <a:ext cx="192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363" eaLnBrk="0" hangingPunct="0"/>
            <a:r>
              <a:rPr lang="ru-RU" dirty="0" smtClean="0">
                <a:solidFill>
                  <a:srgbClr val="C0504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</a:t>
            </a:r>
          </a:p>
        </p:txBody>
      </p:sp>
    </p:spTree>
    <p:extLst>
      <p:ext uri="{BB962C8B-B14F-4D97-AF65-F5344CB8AC3E}">
        <p14:creationId xmlns:p14="http://schemas.microsoft.com/office/powerpoint/2010/main" xmlns="" val="27697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21771" y="332656"/>
            <a:ext cx="827492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3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Уровень зрелости СМБП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404" y="1052736"/>
            <a:ext cx="8154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de-DE" sz="2400" dirty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752142" y="-877997"/>
            <a:ext cx="1838500" cy="221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30020" tIns="993462" rIns="730020" bIns="7411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65527"/>
            <a:ext cx="548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0486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8072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Уровень зрелости СМБП определяется как отношение набранного </a:t>
            </a:r>
            <a:r>
              <a:rPr lang="ru-RU" sz="1800" dirty="0" err="1" smtClean="0"/>
              <a:t>ко-личества</a:t>
            </a:r>
            <a:r>
              <a:rPr lang="ru-RU" sz="1800" dirty="0" smtClean="0"/>
              <a:t> баллов к максимально возможному количеству баллов, </a:t>
            </a:r>
            <a:r>
              <a:rPr lang="ru-RU" sz="1800" dirty="0" err="1" smtClean="0"/>
              <a:t>умно-женному</a:t>
            </a:r>
            <a:r>
              <a:rPr lang="ru-RU" sz="1800" dirty="0" smtClean="0"/>
              <a:t> на 100%.</a:t>
            </a:r>
          </a:p>
          <a:p>
            <a:endParaRPr lang="ru-RU" sz="1800" dirty="0" smtClean="0"/>
          </a:p>
          <a:p>
            <a:r>
              <a:rPr lang="ru-RU" sz="1800" dirty="0" smtClean="0"/>
              <a:t>Уровень зрелости = Сумма набранных баллов / </a:t>
            </a:r>
            <a:r>
              <a:rPr lang="ru-RU" sz="1800" dirty="0" err="1" smtClean="0"/>
              <a:t>max</a:t>
            </a:r>
            <a:r>
              <a:rPr lang="ru-RU" sz="1800" dirty="0" smtClean="0"/>
              <a:t> количество бал-</a:t>
            </a:r>
          </a:p>
          <a:p>
            <a:r>
              <a:rPr lang="ru-RU" sz="1800" dirty="0" smtClean="0"/>
              <a:t>лов * 100%.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28498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Полученная балльная оценка и присвоенный уровень зрелости используется для прослеживания развития СМБП организации и сравнения ее с другими организациями.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8813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7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21771" y="332656"/>
            <a:ext cx="827492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3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Уровень зрелости СМБП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404" y="1052736"/>
            <a:ext cx="8154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de-DE" sz="2400" dirty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752142" y="-877997"/>
            <a:ext cx="1838500" cy="221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30020" tIns="993462" rIns="730020" bIns="7411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65527"/>
            <a:ext cx="548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20486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endParaRPr lang="ru-RU" dirty="0" smtClean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08720"/>
            <a:ext cx="86409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 smtClean="0"/>
              <a:t>Выделяются следующие уровни зрелости СМБП организации:</a:t>
            </a:r>
          </a:p>
          <a:p>
            <a:endParaRPr lang="ru-RU" sz="1800" u="sng" dirty="0" smtClean="0"/>
          </a:p>
          <a:p>
            <a:r>
              <a:rPr lang="ru-RU" sz="1800" dirty="0" smtClean="0">
                <a:solidFill>
                  <a:schemeClr val="tx2"/>
                </a:solidFill>
              </a:rPr>
              <a:t>- первый уровень – «Намерение соответствовать требованиям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СМБП» (от 0% до 20%);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- второй уровень – «Стремление к соответствию СМБП»                                (от 20%  включительно до 30%);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- третий уровень – «На пути к соответствию СМБП»                                            (от 30% включительно до 50%);</a:t>
            </a:r>
          </a:p>
          <a:p>
            <a:pPr>
              <a:buFontTx/>
              <a:buChar char="-"/>
            </a:pPr>
            <a:r>
              <a:rPr lang="ru-RU" sz="1800" smtClean="0">
                <a:solidFill>
                  <a:schemeClr val="tx2"/>
                </a:solidFill>
              </a:rPr>
              <a:t>четвертый </a:t>
            </a:r>
            <a:r>
              <a:rPr lang="ru-RU" sz="1800" dirty="0" smtClean="0">
                <a:solidFill>
                  <a:schemeClr val="tx2"/>
                </a:solidFill>
              </a:rPr>
              <a:t>уровень – «На пути к совершенству СМБП»                                           (от 50% включительно до </a:t>
            </a:r>
            <a:r>
              <a:rPr lang="ru-RU" sz="1800" smtClean="0">
                <a:solidFill>
                  <a:schemeClr val="tx2"/>
                </a:solidFill>
              </a:rPr>
              <a:t>66%);</a:t>
            </a: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- пятый уровень – </a:t>
            </a:r>
            <a:r>
              <a:rPr lang="ru-RU" sz="1800" dirty="0" smtClean="0">
                <a:solidFill>
                  <a:schemeClr val="accent2"/>
                </a:solidFill>
              </a:rPr>
              <a:t>«Признание совершенства СМБП»                                  </a:t>
            </a:r>
            <a:r>
              <a:rPr lang="ru-RU" sz="1800" dirty="0" smtClean="0">
                <a:solidFill>
                  <a:schemeClr val="tx2"/>
                </a:solidFill>
              </a:rPr>
              <a:t>(от 66% включительно до 80%);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шестой уровень – </a:t>
            </a:r>
            <a:r>
              <a:rPr lang="ru-RU" sz="1800" dirty="0" smtClean="0">
                <a:solidFill>
                  <a:schemeClr val="accent2"/>
                </a:solidFill>
              </a:rPr>
              <a:t>«Постоянство в совершенстве СМБП»                                   </a:t>
            </a:r>
            <a:r>
              <a:rPr lang="ru-RU" sz="1800" dirty="0" smtClean="0">
                <a:solidFill>
                  <a:schemeClr val="tx2"/>
                </a:solidFill>
              </a:rPr>
              <a:t>(от 80%  включительно до 90%);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- седьмой уровень – </a:t>
            </a:r>
            <a:r>
              <a:rPr lang="ru-RU" sz="1800" dirty="0" smtClean="0">
                <a:solidFill>
                  <a:schemeClr val="accent2"/>
                </a:solidFill>
              </a:rPr>
              <a:t>«Деловое совершенство СМБП»                                      </a:t>
            </a:r>
            <a:r>
              <a:rPr lang="ru-RU" sz="1800" dirty="0" smtClean="0">
                <a:solidFill>
                  <a:schemeClr val="tx2"/>
                </a:solidFill>
              </a:rPr>
              <a:t>(от 90% включительно до 100%).</a:t>
            </a:r>
          </a:p>
          <a:p>
            <a:endParaRPr lang="ru-RU" sz="1800" dirty="0" smtClean="0"/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653136"/>
            <a:ext cx="1714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7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21771" y="332656"/>
            <a:ext cx="827492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r" defTabSz="814388">
              <a:defRPr sz="3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defTabSz="814388">
              <a:defRPr sz="3200">
                <a:solidFill>
                  <a:schemeClr val="accent2"/>
                </a:solidFill>
              </a:defRPr>
            </a:lvl2pPr>
            <a:lvl3pPr defTabSz="814388">
              <a:defRPr sz="3200">
                <a:solidFill>
                  <a:schemeClr val="accent2"/>
                </a:solidFill>
              </a:defRPr>
            </a:lvl3pPr>
            <a:lvl4pPr defTabSz="814388">
              <a:defRPr sz="3200">
                <a:solidFill>
                  <a:schemeClr val="accent2"/>
                </a:solidFill>
              </a:defRPr>
            </a:lvl4pPr>
            <a:lvl5pPr defTabSz="814388">
              <a:defRPr sz="3200">
                <a:solidFill>
                  <a:schemeClr val="accent2"/>
                </a:solidFill>
              </a:defRPr>
            </a:lvl5pPr>
            <a:lvl6pPr marL="4572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6pPr>
            <a:lvl7pPr marL="9144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7pPr>
            <a:lvl8pPr marL="13716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8pPr>
            <a:lvl9pPr marL="1828800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Чек-лист. </a:t>
            </a:r>
            <a:r>
              <a:rPr lang="ru-RU" sz="2800" dirty="0" smtClean="0">
                <a:solidFill>
                  <a:schemeClr val="bg1"/>
                </a:solidFill>
              </a:rPr>
              <a:t>Результаты.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404" y="1052736"/>
            <a:ext cx="8154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de-DE" sz="2400" dirty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752142" y="-877997"/>
            <a:ext cx="1838500" cy="221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30020" tIns="993462" rIns="730020" bIns="7411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65527"/>
            <a:ext cx="548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50567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hangingPunct="0"/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/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chemeClr val="accent2"/>
                </a:solidFill>
              </a:rPr>
              <a:t>Сильные стороны и потенциалы для улучшения</a:t>
            </a:r>
            <a:endParaRPr lang="ru-RU" b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4" y="1340768"/>
          <a:ext cx="7992887" cy="5233936"/>
        </p:xfrm>
        <a:graphic>
          <a:graphicData uri="http://schemas.openxmlformats.org/drawingml/2006/table">
            <a:tbl>
              <a:tblPr/>
              <a:tblGrid>
                <a:gridCol w="409957"/>
                <a:gridCol w="931030"/>
                <a:gridCol w="1510188"/>
                <a:gridCol w="1394863"/>
                <a:gridCol w="2902525"/>
                <a:gridCol w="84432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No.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Стандарт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Требование стандарта</a:t>
                      </a:r>
                      <a:br>
                        <a:rPr lang="ru-RU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(три цифры, если возможно)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44450" algn="l"/>
                        </a:tabLs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Подразделение и деятельность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44450" algn="l"/>
                        </a:tabLs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Установленные факты и выводы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ГОСТ Р 56404 - 2015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4.1, 4.2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, 6.1, 6.2.1, 6.2.3, 7.4.2, 8.1, 8.2.1, 8.4.1, 10.2.3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Все процессы компании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Рекомендуется внедрить регламентированную процедуру по установлению контекста организации (структурировав определение заинтересованных сторон и баланс их потребностей и ожиданий) и управлению рисками.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ГОСТ Р 56404 - 2015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4.2, 7.4.2, 8.3.3, 8.4.1, 8.5.1, 8.6.1, 8.6.2, 8.6.3, 8.6.4, 8.6.5, 8.6.6, 8.7.2, 9.1.1, 9.1.2, 9.2,. 10.2.2, 10.2.3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Все процессы организации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Рекомендуется уточнить (регламентировать) применение методологии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VSM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 для построения карт потока создания ценности (базируясь на </a:t>
                      </a:r>
                      <a:r>
                        <a:rPr lang="ru-RU" sz="1200" dirty="0" err="1">
                          <a:latin typeface="Arial"/>
                          <a:ea typeface="Times New Roman"/>
                          <a:cs typeface="Arial"/>
                        </a:rPr>
                        <a:t>межфункциональном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 подходе). Целесообразно расширить анализ ПСЦ с точки зрения понимания ценности продукции для потребителя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Arial"/>
                        </a:rPr>
                        <a:t>…...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ГОСТ Р 56404 - 2015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Все процессы организации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Рекомендуется установить формы для записи алгоритма анализа первопричин несоответствующих ситуаций.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963" marR="29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97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Результаты аудита на соответствие ГОСТ Р 56404: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97425"/>
          </a:xfrm>
        </p:spPr>
        <p:txBody>
          <a:bodyPr/>
          <a:lstStyle/>
          <a:p>
            <a:r>
              <a:rPr lang="ru-RU" sz="2000" dirty="0" smtClean="0"/>
              <a:t> По результатам аудита организация получает сертификат, который является подтверждением знаний и навыков в области стратегии бережливого производства, непрерывного повышения эффективности работы и стремление к сокращению потерь. </a:t>
            </a:r>
          </a:p>
          <a:p>
            <a:endParaRPr lang="ru-RU" sz="2000" dirty="0" smtClean="0"/>
          </a:p>
          <a:p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Сертифицированные предприятия: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ООО </a:t>
            </a:r>
            <a:r>
              <a:rPr lang="ru-RU" sz="2000" dirty="0" err="1" smtClean="0">
                <a:solidFill>
                  <a:schemeClr val="tx2"/>
                </a:solidFill>
              </a:rPr>
              <a:t>Бетар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 Брянский машиностроительный завод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ООО </a:t>
            </a:r>
            <a:r>
              <a:rPr lang="ru-RU" sz="2000" dirty="0" err="1" smtClean="0">
                <a:solidFill>
                  <a:schemeClr val="tx2"/>
                </a:solidFill>
              </a:rPr>
              <a:t>Дет</a:t>
            </a:r>
            <a:r>
              <a:rPr lang="ru-RU" sz="2000" dirty="0" err="1" smtClean="0">
                <a:solidFill>
                  <a:schemeClr val="tx2"/>
                </a:solidFill>
              </a:rPr>
              <a:t>а</a:t>
            </a:r>
            <a:r>
              <a:rPr lang="ru-RU" sz="2000" dirty="0" err="1" smtClean="0">
                <a:solidFill>
                  <a:schemeClr val="tx2"/>
                </a:solidFill>
              </a:rPr>
              <a:t>льстройконструкция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1BAEE-9253-49F4-8F52-5CFF85B9D49A}" type="datetime4">
              <a:rPr lang="en-US" smtClean="0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DQS Group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A6C7-0D37-42F8-B59B-2CD386C13C26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r="2929" b="1479"/>
          <a:stretch>
            <a:fillRect/>
          </a:stretch>
        </p:blipFill>
        <p:spPr bwMode="auto">
          <a:xfrm>
            <a:off x="5724128" y="2924944"/>
            <a:ext cx="2209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3563888" y="2492896"/>
            <a:ext cx="540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sz="2400" dirty="0">
                <a:solidFill>
                  <a:srgbClr val="002682"/>
                </a:solidFill>
              </a:rPr>
              <a:t>DQS – </a:t>
            </a:r>
            <a:r>
              <a:rPr lang="ru-RU" sz="2400" dirty="0">
                <a:solidFill>
                  <a:srgbClr val="002682"/>
                </a:solidFill>
              </a:rPr>
              <a:t>Ваш надежный партнер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002682"/>
                </a:solidFill>
              </a:rPr>
              <a:t>в сфере сертификационных услуг</a:t>
            </a:r>
            <a:endParaRPr lang="de-DE" sz="2400" dirty="0">
              <a:solidFill>
                <a:srgbClr val="002682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  <a:endParaRPr lang="ru-RU" sz="1400" dirty="0">
              <a:solidFill>
                <a:schemeClr val="accent2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ru-RU" sz="2400" dirty="0">
                <a:solidFill>
                  <a:srgbClr val="9A052F"/>
                </a:solidFill>
              </a:rPr>
              <a:t>Спасибо за внимание</a:t>
            </a:r>
            <a:r>
              <a:rPr lang="de-DE" sz="2400" dirty="0">
                <a:solidFill>
                  <a:srgbClr val="9A052F"/>
                </a:solidFill>
              </a:rPr>
              <a:t>!</a:t>
            </a:r>
          </a:p>
        </p:txBody>
      </p:sp>
      <p:pic>
        <p:nvPicPr>
          <p:cNvPr id="62467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125538"/>
            <a:ext cx="2311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024187" cy="1135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4509120"/>
            <a:ext cx="8208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Ульянова Светлана Евгеньевна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– Директор по развитию Российского отделения </a:t>
            </a:r>
            <a:r>
              <a:rPr lang="en-US" sz="2200" dirty="0" smtClean="0">
                <a:solidFill>
                  <a:schemeClr val="tx2"/>
                </a:solidFill>
              </a:rPr>
              <a:t>DQS,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Ведущий аудитор </a:t>
            </a:r>
            <a:r>
              <a:rPr lang="en-US" dirty="0" smtClean="0">
                <a:solidFill>
                  <a:schemeClr val="tx2"/>
                </a:solidFill>
              </a:rPr>
              <a:t>ISO 9001, ISO 14001, BS OHSAS 18001, SEDEX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ISO 22000</a:t>
            </a:r>
            <a:endParaRPr lang="ru-RU" dirty="0" smtClean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2682"/>
                </a:solidFill>
              </a:rPr>
              <a:t>us@dqs-russia.ru</a:t>
            </a:r>
            <a:endParaRPr lang="de-DE" sz="2400" dirty="0">
              <a:solidFill>
                <a:srgbClr val="9A052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4664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Научно-практическая конференция</a:t>
            </a:r>
            <a:br>
              <a:rPr lang="ru-RU" dirty="0" smtClean="0"/>
            </a:br>
            <a:r>
              <a:rPr lang="ru-RU" dirty="0" smtClean="0"/>
              <a:t>«Управление качеством как антикризисный механизм»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17</a:t>
            </a:r>
            <a:r>
              <a:rPr lang="en-US" dirty="0" smtClean="0"/>
              <a:t> </a:t>
            </a:r>
            <a:r>
              <a:rPr lang="ru-RU" dirty="0" smtClean="0"/>
              <a:t>ноября 2016                  г. Ярославль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20880" cy="1752600"/>
          </a:xfrm>
        </p:spPr>
        <p:txBody>
          <a:bodyPr/>
          <a:lstStyle/>
          <a:p>
            <a:pPr algn="ctr"/>
            <a:r>
              <a:rPr lang="ru-RU" b="1" dirty="0" smtClean="0"/>
              <a:t>«Опыт проведения аудитов систем менеджмента Бережливого производства на предприятиях РФ. Требования национальных стандартов                ГОСТ Р 56404-2015 и ГОСТ Р 56020-2015»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4EBC8-33ED-41FB-9613-68073D46FD97}" type="datetime4">
              <a:rPr lang="en-US" smtClean="0"/>
              <a:pPr>
                <a:defRPr/>
              </a:pPr>
              <a:t>November 16, 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Footer</a:t>
            </a: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B2DAB-BB51-4867-A076-97A6F26DB20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714375"/>
          </a:xfrm>
        </p:spPr>
        <p:txBody>
          <a:bodyPr anchor="t"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DQS - </a:t>
            </a:r>
            <a:r>
              <a:rPr lang="ru-RU" dirty="0" smtClean="0">
                <a:latin typeface="Arial" charset="0"/>
                <a:cs typeface="Arial" charset="0"/>
              </a:rPr>
              <a:t>Спектр услуг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504825" y="2741613"/>
            <a:ext cx="1438275" cy="1030287"/>
            <a:chOff x="318" y="1729"/>
            <a:chExt cx="906" cy="649"/>
          </a:xfrm>
        </p:grpSpPr>
        <p:pic>
          <p:nvPicPr>
            <p:cNvPr id="37963" name="Picture 4" descr="Umwel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" y="1729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64" name="Rectangle 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60" y="2162"/>
              <a:ext cx="79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Экологический менеджмента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504825" y="3933825"/>
            <a:ext cx="1438275" cy="1030288"/>
            <a:chOff x="318" y="2478"/>
            <a:chExt cx="906" cy="649"/>
          </a:xfrm>
        </p:grpSpPr>
        <p:pic>
          <p:nvPicPr>
            <p:cNvPr id="37961" name="Picture 7" descr="Arbeitsschutz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" y="2478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62" name="Rectangle 8"/>
            <p:cNvSpPr>
              <a:spLocks noChangeArrowheads="1"/>
            </p:cNvSpPr>
            <p:nvPr/>
          </p:nvSpPr>
          <p:spPr bwMode="auto">
            <a:xfrm>
              <a:off x="363" y="2908"/>
              <a:ext cx="83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Охрана труда и техника безопасности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3" name="Group 80"/>
          <p:cNvGrpSpPr>
            <a:grpSpLocks/>
          </p:cNvGrpSpPr>
          <p:nvPr/>
        </p:nvGrpSpPr>
        <p:grpSpPr bwMode="auto">
          <a:xfrm>
            <a:off x="503238" y="5121275"/>
            <a:ext cx="1438275" cy="1030288"/>
            <a:chOff x="317" y="3226"/>
            <a:chExt cx="906" cy="649"/>
          </a:xfrm>
        </p:grpSpPr>
        <p:pic>
          <p:nvPicPr>
            <p:cNvPr id="37959" name="Picture 10" descr="ISM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" y="3226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60" name="Rectangle 11"/>
            <p:cNvSpPr>
              <a:spLocks noChangeArrowheads="1"/>
            </p:cNvSpPr>
            <p:nvPr/>
          </p:nvSpPr>
          <p:spPr bwMode="auto">
            <a:xfrm>
              <a:off x="358" y="3593"/>
              <a:ext cx="84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Менеджмент информационной безопасности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4" name="Group 12"/>
          <p:cNvGrpSpPr>
            <a:grpSpLocks/>
          </p:cNvGrpSpPr>
          <p:nvPr/>
        </p:nvGrpSpPr>
        <p:grpSpPr bwMode="auto">
          <a:xfrm>
            <a:off x="2124075" y="1563688"/>
            <a:ext cx="1439863" cy="1031875"/>
            <a:chOff x="1338" y="981"/>
            <a:chExt cx="907" cy="650"/>
          </a:xfrm>
        </p:grpSpPr>
        <p:pic>
          <p:nvPicPr>
            <p:cNvPr id="37956" name="Picture 13" descr="ris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8" y="981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7" name="Rectangle 14"/>
            <p:cNvSpPr>
              <a:spLocks noChangeArrowheads="1"/>
            </p:cNvSpPr>
            <p:nvPr/>
          </p:nvSpPr>
          <p:spPr bwMode="auto">
            <a:xfrm>
              <a:off x="1338" y="1473"/>
              <a:ext cx="907" cy="158"/>
            </a:xfrm>
            <a:prstGeom prst="rect">
              <a:avLst/>
            </a:prstGeom>
            <a:solidFill>
              <a:srgbClr val="00559A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58" name="Rectangle 15"/>
            <p:cNvSpPr>
              <a:spLocks noChangeArrowheads="1"/>
            </p:cNvSpPr>
            <p:nvPr/>
          </p:nvSpPr>
          <p:spPr bwMode="auto">
            <a:xfrm>
              <a:off x="1383" y="1513"/>
              <a:ext cx="67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Менеджмент риска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5" name="Group 79"/>
          <p:cNvGrpSpPr>
            <a:grpSpLocks/>
          </p:cNvGrpSpPr>
          <p:nvPr/>
        </p:nvGrpSpPr>
        <p:grpSpPr bwMode="auto">
          <a:xfrm>
            <a:off x="503238" y="1565275"/>
            <a:ext cx="1438275" cy="1030288"/>
            <a:chOff x="317" y="986"/>
            <a:chExt cx="906" cy="649"/>
          </a:xfrm>
        </p:grpSpPr>
        <p:pic>
          <p:nvPicPr>
            <p:cNvPr id="37954" name="Picture 17" descr="9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7" y="986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5" name="Rectangle 1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51" y="1542"/>
              <a:ext cx="8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Менеджмент качества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pic>
        <p:nvPicPr>
          <p:cNvPr id="37896" name="Picture 20" descr="Soz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2741613"/>
            <a:ext cx="14382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7" name="Group 82"/>
          <p:cNvGrpSpPr>
            <a:grpSpLocks/>
          </p:cNvGrpSpPr>
          <p:nvPr/>
        </p:nvGrpSpPr>
        <p:grpSpPr bwMode="auto">
          <a:xfrm>
            <a:off x="2124075" y="3357563"/>
            <a:ext cx="1465263" cy="431800"/>
            <a:chOff x="2275" y="3929"/>
            <a:chExt cx="923" cy="272"/>
          </a:xfrm>
        </p:grpSpPr>
        <p:sp>
          <p:nvSpPr>
            <p:cNvPr id="37952" name="Rectangle 21"/>
            <p:cNvSpPr>
              <a:spLocks noChangeArrowheads="1"/>
            </p:cNvSpPr>
            <p:nvPr/>
          </p:nvSpPr>
          <p:spPr bwMode="auto">
            <a:xfrm>
              <a:off x="2275" y="3929"/>
              <a:ext cx="907" cy="272"/>
            </a:xfrm>
            <a:prstGeom prst="rect">
              <a:avLst/>
            </a:prstGeom>
            <a:solidFill>
              <a:srgbClr val="00559A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53" name="Rectangle 22"/>
            <p:cNvSpPr>
              <a:spLocks noChangeArrowheads="1"/>
            </p:cNvSpPr>
            <p:nvPr/>
          </p:nvSpPr>
          <p:spPr bwMode="auto">
            <a:xfrm>
              <a:off x="2336" y="3929"/>
              <a:ext cx="86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Аудиты по социальным стандартам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8" name="Group 81"/>
          <p:cNvGrpSpPr>
            <a:grpSpLocks/>
          </p:cNvGrpSpPr>
          <p:nvPr/>
        </p:nvGrpSpPr>
        <p:grpSpPr bwMode="auto">
          <a:xfrm>
            <a:off x="2124075" y="3933825"/>
            <a:ext cx="1438275" cy="1030288"/>
            <a:chOff x="1338" y="2478"/>
            <a:chExt cx="906" cy="649"/>
          </a:xfrm>
        </p:grpSpPr>
        <p:pic>
          <p:nvPicPr>
            <p:cNvPr id="37950" name="Picture 24" descr="Automotiv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8" y="2478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1" name="Rectangle 25"/>
            <p:cNvSpPr>
              <a:spLocks noChangeArrowheads="1"/>
            </p:cNvSpPr>
            <p:nvPr/>
          </p:nvSpPr>
          <p:spPr bwMode="auto">
            <a:xfrm>
              <a:off x="1383" y="2840"/>
              <a:ext cx="79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ru-RU" sz="900">
                  <a:solidFill>
                    <a:schemeClr val="bg1"/>
                  </a:solidFill>
                </a:rPr>
                <a:t>Автомобильная промышленность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899" name="Group 83"/>
          <p:cNvGrpSpPr>
            <a:grpSpLocks/>
          </p:cNvGrpSpPr>
          <p:nvPr/>
        </p:nvGrpSpPr>
        <p:grpSpPr bwMode="auto">
          <a:xfrm>
            <a:off x="3740150" y="1563688"/>
            <a:ext cx="1438275" cy="1031875"/>
            <a:chOff x="2356" y="985"/>
            <a:chExt cx="906" cy="650"/>
          </a:xfrm>
        </p:grpSpPr>
        <p:pic>
          <p:nvPicPr>
            <p:cNvPr id="37948" name="Picture 27" descr="Raumfahr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56" y="985"/>
              <a:ext cx="906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9" name="Rectangle 28"/>
            <p:cNvSpPr>
              <a:spLocks noChangeArrowheads="1"/>
            </p:cNvSpPr>
            <p:nvPr/>
          </p:nvSpPr>
          <p:spPr bwMode="auto">
            <a:xfrm>
              <a:off x="2381" y="1397"/>
              <a:ext cx="8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ru-RU" sz="900">
                  <a:solidFill>
                    <a:schemeClr val="bg1"/>
                  </a:solidFill>
                </a:rPr>
                <a:t>Авиационно-космическая промышленность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pic>
        <p:nvPicPr>
          <p:cNvPr id="37900" name="Picture 30" descr="medizingerae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3325" y="2740025"/>
            <a:ext cx="14382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31"/>
          <p:cNvSpPr>
            <a:spLocks noChangeArrowheads="1"/>
          </p:cNvSpPr>
          <p:nvPr/>
        </p:nvSpPr>
        <p:spPr bwMode="auto">
          <a:xfrm>
            <a:off x="3743325" y="3424238"/>
            <a:ext cx="1441450" cy="347662"/>
          </a:xfrm>
          <a:prstGeom prst="rect">
            <a:avLst/>
          </a:prstGeom>
          <a:solidFill>
            <a:srgbClr val="00559A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37902" name="Rectangle 32"/>
          <p:cNvSpPr>
            <a:spLocks noChangeArrowheads="1"/>
          </p:cNvSpPr>
          <p:nvPr/>
        </p:nvSpPr>
        <p:spPr bwMode="auto">
          <a:xfrm>
            <a:off x="3789363" y="3421063"/>
            <a:ext cx="13684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900">
                <a:solidFill>
                  <a:schemeClr val="bg1"/>
                </a:solidFill>
              </a:rPr>
              <a:t>Производители медицинский техники</a:t>
            </a:r>
            <a:endParaRPr lang="de-DE" sz="900">
              <a:solidFill>
                <a:schemeClr val="bg1"/>
              </a:solidFill>
            </a:endParaRPr>
          </a:p>
        </p:txBody>
      </p:sp>
      <p:grpSp>
        <p:nvGrpSpPr>
          <p:cNvPr id="37903" name="Group 36"/>
          <p:cNvGrpSpPr>
            <a:grpSpLocks/>
          </p:cNvGrpSpPr>
          <p:nvPr/>
        </p:nvGrpSpPr>
        <p:grpSpPr bwMode="auto">
          <a:xfrm>
            <a:off x="3743325" y="5121275"/>
            <a:ext cx="1441450" cy="1030288"/>
            <a:chOff x="2358" y="3226"/>
            <a:chExt cx="908" cy="649"/>
          </a:xfrm>
        </p:grpSpPr>
        <p:pic>
          <p:nvPicPr>
            <p:cNvPr id="37945" name="Picture 37" descr="Gefahrgu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8" y="3226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6" name="Rectangle 38"/>
            <p:cNvSpPr>
              <a:spLocks noChangeArrowheads="1"/>
            </p:cNvSpPr>
            <p:nvPr/>
          </p:nvSpPr>
          <p:spPr bwMode="auto">
            <a:xfrm>
              <a:off x="2358" y="3598"/>
              <a:ext cx="908" cy="272"/>
            </a:xfrm>
            <a:prstGeom prst="rect">
              <a:avLst/>
            </a:prstGeom>
            <a:solidFill>
              <a:srgbClr val="00559A">
                <a:alpha val="5607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47" name="Rectangle 39"/>
            <p:cNvSpPr>
              <a:spLocks noChangeArrowheads="1"/>
            </p:cNvSpPr>
            <p:nvPr/>
          </p:nvSpPr>
          <p:spPr bwMode="auto">
            <a:xfrm>
              <a:off x="2381" y="3685"/>
              <a:ext cx="8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900">
                  <a:solidFill>
                    <a:schemeClr val="bg1"/>
                  </a:solidFill>
                </a:rPr>
                <a:t>Транспортировка </a:t>
              </a:r>
              <a:r>
                <a:rPr lang="de-DE" sz="900">
                  <a:solidFill>
                    <a:schemeClr val="bg1"/>
                  </a:solidFill>
                </a:rPr>
                <a:t> </a:t>
              </a:r>
              <a:r>
                <a:rPr lang="ru-RU" sz="900">
                  <a:solidFill>
                    <a:schemeClr val="bg1"/>
                  </a:solidFill>
                </a:rPr>
                <a:t>опасных материалов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904" name="Group 84"/>
          <p:cNvGrpSpPr>
            <a:grpSpLocks/>
          </p:cNvGrpSpPr>
          <p:nvPr/>
        </p:nvGrpSpPr>
        <p:grpSpPr bwMode="auto">
          <a:xfrm>
            <a:off x="5364163" y="1565275"/>
            <a:ext cx="1438275" cy="1030288"/>
            <a:chOff x="3379" y="986"/>
            <a:chExt cx="906" cy="649"/>
          </a:xfrm>
        </p:grpSpPr>
        <p:pic>
          <p:nvPicPr>
            <p:cNvPr id="37943" name="Picture 41" descr="Railway"/>
            <p:cNvPicPr preferRelativeResize="0"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79" y="986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4" name="Rectangle 42"/>
            <p:cNvSpPr>
              <a:spLocks noChangeArrowheads="1"/>
            </p:cNvSpPr>
            <p:nvPr/>
          </p:nvSpPr>
          <p:spPr bwMode="auto">
            <a:xfrm>
              <a:off x="3400" y="1025"/>
              <a:ext cx="86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900">
                  <a:solidFill>
                    <a:schemeClr val="bg1"/>
                  </a:solidFill>
                </a:rPr>
                <a:t>Международный стандарт для поставщиков ж/д транспорта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905" name="Group 43"/>
          <p:cNvGrpSpPr>
            <a:grpSpLocks/>
          </p:cNvGrpSpPr>
          <p:nvPr/>
        </p:nvGrpSpPr>
        <p:grpSpPr bwMode="auto">
          <a:xfrm>
            <a:off x="5364163" y="2740025"/>
            <a:ext cx="1439862" cy="1031875"/>
            <a:chOff x="3379" y="1729"/>
            <a:chExt cx="907" cy="650"/>
          </a:xfrm>
        </p:grpSpPr>
        <p:pic>
          <p:nvPicPr>
            <p:cNvPr id="37940" name="Picture 44" descr="IBEC Kopi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79" y="1729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1" name="Rectangle 45"/>
            <p:cNvSpPr>
              <a:spLocks noChangeArrowheads="1"/>
            </p:cNvSpPr>
            <p:nvPr/>
          </p:nvSpPr>
          <p:spPr bwMode="auto">
            <a:xfrm>
              <a:off x="3379" y="2243"/>
              <a:ext cx="907" cy="136"/>
            </a:xfrm>
            <a:prstGeom prst="rect">
              <a:avLst/>
            </a:prstGeom>
            <a:solidFill>
              <a:srgbClr val="00559A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42" name="Rectangle 46"/>
            <p:cNvSpPr>
              <a:spLocks noChangeArrowheads="1"/>
            </p:cNvSpPr>
            <p:nvPr/>
          </p:nvSpPr>
          <p:spPr bwMode="auto">
            <a:xfrm>
              <a:off x="3439" y="2261"/>
              <a:ext cx="7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900">
                  <a:solidFill>
                    <a:schemeClr val="bg1"/>
                  </a:solidFill>
                </a:rPr>
                <a:t>Business Excellence</a:t>
              </a:r>
            </a:p>
          </p:txBody>
        </p:sp>
      </p:grpSp>
      <p:grpSp>
        <p:nvGrpSpPr>
          <p:cNvPr id="37906" name="Group 47"/>
          <p:cNvGrpSpPr>
            <a:grpSpLocks/>
          </p:cNvGrpSpPr>
          <p:nvPr/>
        </p:nvGrpSpPr>
        <p:grpSpPr bwMode="auto">
          <a:xfrm>
            <a:off x="3786188" y="3933825"/>
            <a:ext cx="1438275" cy="1030288"/>
            <a:chOff x="3379" y="2478"/>
            <a:chExt cx="906" cy="649"/>
          </a:xfrm>
        </p:grpSpPr>
        <p:pic>
          <p:nvPicPr>
            <p:cNvPr id="37938" name="Picture 48" descr="Schweisstechni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79" y="2478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9" name="Rectangle 49"/>
            <p:cNvSpPr>
              <a:spLocks noChangeArrowheads="1"/>
            </p:cNvSpPr>
            <p:nvPr/>
          </p:nvSpPr>
          <p:spPr bwMode="auto">
            <a:xfrm>
              <a:off x="3379" y="2908"/>
              <a:ext cx="90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Индивидуальные аудиты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907" name="Group 62"/>
          <p:cNvGrpSpPr>
            <a:grpSpLocks/>
          </p:cNvGrpSpPr>
          <p:nvPr/>
        </p:nvGrpSpPr>
        <p:grpSpPr bwMode="auto">
          <a:xfrm>
            <a:off x="6991350" y="1571625"/>
            <a:ext cx="1438275" cy="2212975"/>
            <a:chOff x="4422" y="2478"/>
            <a:chExt cx="906" cy="1394"/>
          </a:xfrm>
        </p:grpSpPr>
        <p:pic>
          <p:nvPicPr>
            <p:cNvPr id="37936" name="Picture 63" descr="integrier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22" y="2478"/>
              <a:ext cx="906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7" name="Rectangle 64"/>
            <p:cNvSpPr>
              <a:spLocks noChangeArrowheads="1"/>
            </p:cNvSpPr>
            <p:nvPr/>
          </p:nvSpPr>
          <p:spPr bwMode="auto">
            <a:xfrm>
              <a:off x="4468" y="3579"/>
              <a:ext cx="84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Аудиты интегрированных систем менеджмента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908" name="Group 85"/>
          <p:cNvGrpSpPr>
            <a:grpSpLocks/>
          </p:cNvGrpSpPr>
          <p:nvPr/>
        </p:nvGrpSpPr>
        <p:grpSpPr bwMode="auto">
          <a:xfrm>
            <a:off x="2124075" y="5121275"/>
            <a:ext cx="1489075" cy="1035050"/>
            <a:chOff x="1338" y="3226"/>
            <a:chExt cx="938" cy="652"/>
          </a:xfrm>
        </p:grpSpPr>
        <p:pic>
          <p:nvPicPr>
            <p:cNvPr id="37933" name="Picture 66" descr="Lebensmitte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38" y="3226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4" name="Rectangle 67"/>
            <p:cNvSpPr>
              <a:spLocks noChangeArrowheads="1"/>
            </p:cNvSpPr>
            <p:nvPr/>
          </p:nvSpPr>
          <p:spPr bwMode="auto">
            <a:xfrm>
              <a:off x="1338" y="3597"/>
              <a:ext cx="907" cy="281"/>
            </a:xfrm>
            <a:prstGeom prst="rect">
              <a:avLst/>
            </a:prstGeom>
            <a:solidFill>
              <a:srgbClr val="00559A">
                <a:alpha val="5803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35" name="Rectangle 68"/>
            <p:cNvSpPr>
              <a:spLocks noChangeArrowheads="1"/>
            </p:cNvSpPr>
            <p:nvPr/>
          </p:nvSpPr>
          <p:spPr bwMode="auto">
            <a:xfrm>
              <a:off x="1350" y="3597"/>
              <a:ext cx="92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Безопасность продуктов питания и менеджмент гигиены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2303463" y="2205038"/>
            <a:ext cx="4318000" cy="3094037"/>
            <a:chOff x="1451" y="1389"/>
            <a:chExt cx="2720" cy="1949"/>
          </a:xfrm>
        </p:grpSpPr>
        <p:pic>
          <p:nvPicPr>
            <p:cNvPr id="37930" name="Picture 115" descr="IBEC Kopie" hidden="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51" y="1389"/>
              <a:ext cx="2717" cy="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1" name="Rectangle 116" hidden="1"/>
            <p:cNvSpPr>
              <a:spLocks noChangeAspect="1" noChangeArrowheads="1"/>
            </p:cNvSpPr>
            <p:nvPr/>
          </p:nvSpPr>
          <p:spPr bwMode="auto">
            <a:xfrm>
              <a:off x="1451" y="2930"/>
              <a:ext cx="2720" cy="408"/>
            </a:xfrm>
            <a:prstGeom prst="rect">
              <a:avLst/>
            </a:prstGeom>
            <a:solidFill>
              <a:srgbClr val="00559A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2" name="Rectangle 117" hidden="1"/>
            <p:cNvSpPr>
              <a:spLocks noChangeAspect="1" noChangeArrowheads="1"/>
            </p:cNvSpPr>
            <p:nvPr/>
          </p:nvSpPr>
          <p:spPr bwMode="auto">
            <a:xfrm>
              <a:off x="1514" y="2961"/>
              <a:ext cx="2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3000">
                  <a:solidFill>
                    <a:schemeClr val="bg1"/>
                  </a:solidFill>
                </a:rPr>
                <a:t>Business Excellence</a:t>
              </a:r>
            </a:p>
          </p:txBody>
        </p:sp>
      </p:grpSp>
      <p:grpSp>
        <p:nvGrpSpPr>
          <p:cNvPr id="17" name="Group 118"/>
          <p:cNvGrpSpPr>
            <a:grpSpLocks noChangeAspect="1"/>
          </p:cNvGrpSpPr>
          <p:nvPr/>
        </p:nvGrpSpPr>
        <p:grpSpPr bwMode="auto">
          <a:xfrm>
            <a:off x="2303463" y="2205038"/>
            <a:ext cx="4314825" cy="3090862"/>
            <a:chOff x="3379" y="2478"/>
            <a:chExt cx="906" cy="649"/>
          </a:xfrm>
        </p:grpSpPr>
        <p:pic>
          <p:nvPicPr>
            <p:cNvPr id="37928" name="Picture 119" descr="Schweisstechnik" hidden="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79" y="2478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9" name="Rectangle 120" hidden="1"/>
            <p:cNvSpPr>
              <a:spLocks noChangeAspect="1" noChangeArrowheads="1"/>
            </p:cNvSpPr>
            <p:nvPr/>
          </p:nvSpPr>
          <p:spPr bwMode="auto">
            <a:xfrm>
              <a:off x="3424" y="2908"/>
              <a:ext cx="7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3000">
                  <a:solidFill>
                    <a:schemeClr val="bg1"/>
                  </a:solidFill>
                </a:rPr>
                <a:t>Prozess- und </a:t>
              </a:r>
            </a:p>
            <a:p>
              <a:r>
                <a:rPr lang="de-DE" sz="3000">
                  <a:solidFill>
                    <a:schemeClr val="bg1"/>
                  </a:solidFill>
                </a:rPr>
                <a:t>Lieferantenaudits</a:t>
              </a:r>
            </a:p>
          </p:txBody>
        </p:sp>
      </p:grpSp>
      <p:grpSp>
        <p:nvGrpSpPr>
          <p:cNvPr id="18" name="Group 121"/>
          <p:cNvGrpSpPr>
            <a:grpSpLocks noChangeAspect="1"/>
          </p:cNvGrpSpPr>
          <p:nvPr/>
        </p:nvGrpSpPr>
        <p:grpSpPr bwMode="auto">
          <a:xfrm>
            <a:off x="2303463" y="2205038"/>
            <a:ext cx="4322762" cy="3092450"/>
            <a:chOff x="3379" y="3235"/>
            <a:chExt cx="907" cy="649"/>
          </a:xfrm>
        </p:grpSpPr>
        <p:pic>
          <p:nvPicPr>
            <p:cNvPr id="37925" name="Picture 122" descr="bildung" hidden="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80" y="3235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6" name="Rectangle 123" hidden="1"/>
            <p:cNvSpPr>
              <a:spLocks noChangeAspect="1" noChangeArrowheads="1"/>
            </p:cNvSpPr>
            <p:nvPr/>
          </p:nvSpPr>
          <p:spPr bwMode="auto">
            <a:xfrm>
              <a:off x="3379" y="3657"/>
              <a:ext cx="907" cy="227"/>
            </a:xfrm>
            <a:prstGeom prst="rect">
              <a:avLst/>
            </a:prstGeom>
            <a:solidFill>
              <a:srgbClr val="00559A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7" name="Rectangle 124" hidden="1"/>
            <p:cNvSpPr>
              <a:spLocks noChangeAspect="1" noChangeArrowheads="1"/>
            </p:cNvSpPr>
            <p:nvPr/>
          </p:nvSpPr>
          <p:spPr bwMode="auto">
            <a:xfrm>
              <a:off x="3408" y="3669"/>
              <a:ext cx="8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3000">
                  <a:solidFill>
                    <a:schemeClr val="bg1"/>
                  </a:solidFill>
                </a:rPr>
                <a:t>QMS Bildungsunternehmen</a:t>
              </a:r>
            </a:p>
          </p:txBody>
        </p:sp>
      </p:grpSp>
      <p:grpSp>
        <p:nvGrpSpPr>
          <p:cNvPr id="19" name="Group 125"/>
          <p:cNvGrpSpPr>
            <a:grpSpLocks noChangeAspect="1"/>
          </p:cNvGrpSpPr>
          <p:nvPr/>
        </p:nvGrpSpPr>
        <p:grpSpPr bwMode="auto">
          <a:xfrm>
            <a:off x="2303463" y="2197100"/>
            <a:ext cx="4322762" cy="3103563"/>
            <a:chOff x="4400" y="981"/>
            <a:chExt cx="907" cy="651"/>
          </a:xfrm>
        </p:grpSpPr>
        <p:pic>
          <p:nvPicPr>
            <p:cNvPr id="37922" name="Picture 126" descr="beratung" hidden="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400" y="981"/>
              <a:ext cx="90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3" name="Rectangle 127" hidden="1"/>
            <p:cNvSpPr>
              <a:spLocks noChangeAspect="1" noChangeArrowheads="1"/>
            </p:cNvSpPr>
            <p:nvPr/>
          </p:nvSpPr>
          <p:spPr bwMode="auto">
            <a:xfrm>
              <a:off x="4400" y="1428"/>
              <a:ext cx="907" cy="204"/>
            </a:xfrm>
            <a:prstGeom prst="rect">
              <a:avLst/>
            </a:prstGeom>
            <a:solidFill>
              <a:srgbClr val="00559A">
                <a:alpha val="5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4" name="Rectangle 128" hidden="1"/>
            <p:cNvSpPr>
              <a:spLocks noChangeAspect="1" noChangeArrowheads="1"/>
            </p:cNvSpPr>
            <p:nvPr/>
          </p:nvSpPr>
          <p:spPr bwMode="auto">
            <a:xfrm>
              <a:off x="4422" y="1434"/>
              <a:ext cx="88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3000">
                  <a:solidFill>
                    <a:schemeClr val="bg1"/>
                  </a:solidFill>
                </a:rPr>
                <a:t>Verbandsspezifische</a:t>
              </a:r>
            </a:p>
            <a:p>
              <a:r>
                <a:rPr lang="de-DE">
                  <a:solidFill>
                    <a:schemeClr val="bg1"/>
                  </a:solidFill>
                </a:rPr>
                <a:t>Begutachtungen  in Deutschland</a:t>
              </a:r>
            </a:p>
          </p:txBody>
        </p:sp>
      </p:grpSp>
      <p:grpSp>
        <p:nvGrpSpPr>
          <p:cNvPr id="37913" name="Gruppieren 162"/>
          <p:cNvGrpSpPr>
            <a:grpSpLocks/>
          </p:cNvGrpSpPr>
          <p:nvPr/>
        </p:nvGrpSpPr>
        <p:grpSpPr bwMode="auto">
          <a:xfrm>
            <a:off x="5334000" y="5013325"/>
            <a:ext cx="1524000" cy="1143000"/>
            <a:chOff x="5286380" y="5627696"/>
            <a:chExt cx="1524000" cy="1143010"/>
          </a:xfrm>
        </p:grpSpPr>
        <p:pic>
          <p:nvPicPr>
            <p:cNvPr id="37919" name="Grafik 152" descr="Benchmark-klein.jp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86380" y="5627696"/>
              <a:ext cx="1524000" cy="100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0" name="Rectangle 14"/>
            <p:cNvSpPr>
              <a:spLocks noChangeArrowheads="1"/>
            </p:cNvSpPr>
            <p:nvPr/>
          </p:nvSpPr>
          <p:spPr bwMode="auto">
            <a:xfrm>
              <a:off x="5291142" y="6519881"/>
              <a:ext cx="1504961" cy="250825"/>
            </a:xfrm>
            <a:prstGeom prst="rect">
              <a:avLst/>
            </a:prstGeom>
            <a:solidFill>
              <a:srgbClr val="00559A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21" name="Rectangle 15"/>
            <p:cNvSpPr>
              <a:spLocks noChangeArrowheads="1"/>
            </p:cNvSpPr>
            <p:nvPr/>
          </p:nvSpPr>
          <p:spPr bwMode="auto">
            <a:xfrm>
              <a:off x="5357818" y="6565917"/>
              <a:ext cx="741362" cy="13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Бенчмаркинг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37914" name="Gruppieren 149"/>
          <p:cNvGrpSpPr>
            <a:grpSpLocks/>
          </p:cNvGrpSpPr>
          <p:nvPr/>
        </p:nvGrpSpPr>
        <p:grpSpPr bwMode="auto">
          <a:xfrm>
            <a:off x="5357813" y="3929063"/>
            <a:ext cx="1441450" cy="1071562"/>
            <a:chOff x="4862913" y="4071932"/>
            <a:chExt cx="1441450" cy="1071571"/>
          </a:xfrm>
        </p:grpSpPr>
        <p:pic>
          <p:nvPicPr>
            <p:cNvPr id="37916" name="Grafik 148" descr="Audit.gif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871539" y="4071932"/>
              <a:ext cx="1428760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7" name="Rectangle 31"/>
            <p:cNvSpPr>
              <a:spLocks noChangeArrowheads="1"/>
            </p:cNvSpPr>
            <p:nvPr/>
          </p:nvSpPr>
          <p:spPr bwMode="auto">
            <a:xfrm>
              <a:off x="4862913" y="4786317"/>
              <a:ext cx="1441450" cy="347663"/>
            </a:xfrm>
            <a:prstGeom prst="rect">
              <a:avLst/>
            </a:prstGeom>
            <a:solidFill>
              <a:srgbClr val="00559A">
                <a:alpha val="6705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900"/>
            </a:p>
          </p:txBody>
        </p:sp>
        <p:sp>
          <p:nvSpPr>
            <p:cNvPr id="37918" name="Rectangle 32"/>
            <p:cNvSpPr>
              <a:spLocks noChangeArrowheads="1"/>
            </p:cNvSpPr>
            <p:nvPr/>
          </p:nvSpPr>
          <p:spPr bwMode="auto">
            <a:xfrm>
              <a:off x="4948638" y="4803775"/>
              <a:ext cx="1223963" cy="27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900">
                  <a:solidFill>
                    <a:schemeClr val="bg1"/>
                  </a:solidFill>
                </a:rPr>
                <a:t>Дополнительные</a:t>
              </a:r>
              <a:endParaRPr lang="de-DE" sz="900">
                <a:solidFill>
                  <a:schemeClr val="bg1"/>
                </a:solidFill>
              </a:endParaRPr>
            </a:p>
            <a:p>
              <a:r>
                <a:rPr lang="ru-RU" sz="900">
                  <a:solidFill>
                    <a:schemeClr val="bg1"/>
                  </a:solidFill>
                </a:rPr>
                <a:t>аудиты</a:t>
              </a:r>
              <a:endParaRPr lang="de-DE" sz="900">
                <a:solidFill>
                  <a:schemeClr val="bg1"/>
                </a:solidFill>
              </a:endParaRPr>
            </a:p>
          </p:txBody>
        </p:sp>
      </p:grpSp>
      <p:pic>
        <p:nvPicPr>
          <p:cNvPr id="37915" name="Grafik 84" descr="ProduktdatenGlobus-Kopie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80238" y="4425950"/>
            <a:ext cx="16144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3843536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174625">
              <a:buClr>
                <a:srgbClr val="0000FF"/>
              </a:buClr>
              <a:tabLst>
                <a:tab pos="177800" algn="l"/>
              </a:tabLst>
              <a:defRPr/>
            </a:pPr>
            <a:r>
              <a:rPr lang="ru-RU" altLang="ru-RU" dirty="0" smtClean="0"/>
              <a:t>ДЭКУЭС </a:t>
            </a:r>
            <a:r>
              <a:rPr lang="ru-RU" altLang="ru-RU" dirty="0"/>
              <a:t>имеет аккредитацию </a:t>
            </a:r>
            <a:endParaRPr lang="ru-RU" altLang="ru-RU" dirty="0" smtClean="0"/>
          </a:p>
          <a:p>
            <a:pPr marL="447675" indent="-174625">
              <a:buClr>
                <a:srgbClr val="0000FF"/>
              </a:buClr>
              <a:tabLst>
                <a:tab pos="177800" algn="l"/>
              </a:tabLst>
              <a:defRPr/>
            </a:pPr>
            <a:r>
              <a:rPr lang="ru-RU" altLang="ru-RU" dirty="0" smtClean="0"/>
              <a:t>в </a:t>
            </a:r>
            <a:r>
              <a:rPr lang="ru-RU" altLang="ru-RU" dirty="0"/>
              <a:t>федеральной службе «</a:t>
            </a:r>
            <a:r>
              <a:rPr lang="ru-RU" altLang="ru-RU" dirty="0" err="1"/>
              <a:t>Росаккредитация</a:t>
            </a:r>
            <a:r>
              <a:rPr lang="ru-RU" altLang="ru-RU" dirty="0"/>
              <a:t>»</a:t>
            </a:r>
          </a:p>
          <a:p>
            <a:pPr marL="82550" indent="190500">
              <a:buClr>
                <a:srgbClr val="0000FF"/>
              </a:buClr>
              <a:buFontTx/>
              <a:buChar char="•"/>
              <a:tabLst>
                <a:tab pos="177800" algn="l"/>
              </a:tabLst>
              <a:defRPr/>
            </a:pPr>
            <a:endParaRPr lang="ru-RU" altLang="ru-RU" dirty="0"/>
          </a:p>
          <a:p>
            <a:pPr marL="82550" indent="190500">
              <a:buClr>
                <a:srgbClr val="0000FF"/>
              </a:buClr>
              <a:buFontTx/>
              <a:buChar char="•"/>
              <a:tabLst>
                <a:tab pos="177800" algn="l"/>
              </a:tabLst>
              <a:defRPr/>
            </a:pPr>
            <a:endParaRPr lang="ru-RU" altLang="ru-RU" dirty="0"/>
          </a:p>
          <a:p>
            <a:pPr marL="82550" indent="190500">
              <a:buClr>
                <a:srgbClr val="0000FF"/>
              </a:buClr>
              <a:tabLst>
                <a:tab pos="177800" algn="l"/>
              </a:tabLst>
              <a:defRPr/>
            </a:pPr>
            <a:endParaRPr lang="ru-RU" altLang="ru-RU" dirty="0"/>
          </a:p>
          <a:p>
            <a:pPr marL="82550" indent="190500">
              <a:buClr>
                <a:srgbClr val="0000FF"/>
              </a:buClr>
              <a:tabLst>
                <a:tab pos="177800" algn="l"/>
              </a:tabLst>
              <a:defRPr/>
            </a:pPr>
            <a:endParaRPr lang="ru-RU" altLang="ru-RU" sz="2400" dirty="0">
              <a:solidFill>
                <a:schemeClr val="accent2"/>
              </a:solidFill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50825" y="44450"/>
            <a:ext cx="70008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100000"/>
              </a:spcBef>
              <a:spcAft>
                <a:spcPct val="100000"/>
              </a:spcAft>
            </a:pPr>
            <a:r>
              <a:rPr lang="ru-RU" altLang="ru-RU" sz="2800">
                <a:solidFill>
                  <a:schemeClr val="bg1"/>
                </a:solidFill>
              </a:rPr>
              <a:t>Российское отделение  </a:t>
            </a:r>
            <a:r>
              <a:rPr lang="en-US" altLang="ru-RU" sz="2800">
                <a:solidFill>
                  <a:schemeClr val="bg1"/>
                </a:solidFill>
              </a:rPr>
              <a:t>DQS</a:t>
            </a:r>
            <a:endParaRPr lang="de-DE" altLang="ru-RU">
              <a:solidFill>
                <a:schemeClr val="bg1"/>
              </a:solidFill>
            </a:endParaRPr>
          </a:p>
        </p:txBody>
      </p:sp>
      <p:pic>
        <p:nvPicPr>
          <p:cNvPr id="55300" name="Picture 2" descr="http://fsa.gov.ru/public/images/rosakr_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3312368" cy="15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filefolder\works$\=Общие документы=\2 Аккредитация\3. ГОСТ Р-Стандарт\Аккредитация ДЭКУЭС в Росаккредитации\Аттестат аккредитаци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524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39952" y="980728"/>
            <a:ext cx="4680520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область аккредитации входят следующие стандарты для систем менеджмента: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ГОСТ </a:t>
            </a:r>
            <a:r>
              <a:rPr lang="en-US" dirty="0" smtClean="0"/>
              <a:t>ISO</a:t>
            </a:r>
            <a:r>
              <a:rPr lang="ru-RU" dirty="0" smtClean="0"/>
              <a:t> 9001-2011, </a:t>
            </a:r>
            <a:r>
              <a:rPr lang="en-US" dirty="0" smtClean="0"/>
              <a:t>                    </a:t>
            </a:r>
            <a:r>
              <a:rPr lang="ru-RU" dirty="0" smtClean="0"/>
              <a:t>ГОСТ Р ИСО 9001-2015</a:t>
            </a:r>
          </a:p>
          <a:p>
            <a:pPr lvl="0"/>
            <a:r>
              <a:rPr lang="de-DE" dirty="0" smtClean="0"/>
              <a:t>ГОСТ Р ИСО 14001</a:t>
            </a:r>
            <a:endParaRPr lang="ru-RU" dirty="0" smtClean="0"/>
          </a:p>
          <a:p>
            <a:pPr lvl="0"/>
            <a:r>
              <a:rPr lang="de-DE" dirty="0" smtClean="0"/>
              <a:t>ГОСТ Р ИСО 54934 (</a:t>
            </a:r>
            <a:r>
              <a:rPr lang="en-US" dirty="0" smtClean="0"/>
              <a:t>OHSAS 18001)</a:t>
            </a:r>
            <a:endParaRPr lang="ru-RU" dirty="0" smtClean="0"/>
          </a:p>
          <a:p>
            <a:pPr lvl="0"/>
            <a:r>
              <a:rPr lang="de-DE" dirty="0" smtClean="0"/>
              <a:t>ГОСТ Р ИСО 22000</a:t>
            </a:r>
            <a:endParaRPr lang="ru-RU" dirty="0" smtClean="0"/>
          </a:p>
          <a:p>
            <a:pPr lvl="0"/>
            <a:r>
              <a:rPr lang="de-DE" dirty="0" smtClean="0"/>
              <a:t>ГОСТ Р 51705.1 (ХАССП)</a:t>
            </a:r>
            <a:endParaRPr lang="ru-RU" dirty="0" smtClean="0"/>
          </a:p>
          <a:p>
            <a:pPr lvl="0"/>
            <a:r>
              <a:rPr lang="de-DE" dirty="0" smtClean="0">
                <a:solidFill>
                  <a:srgbClr val="FF0000"/>
                </a:solidFill>
              </a:rPr>
              <a:t>ГОСТ Р 56404 -2015 </a:t>
            </a: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de-DE" dirty="0" smtClean="0">
                <a:solidFill>
                  <a:srgbClr val="FF0000"/>
                </a:solidFill>
              </a:rPr>
              <a:t>(Бережливое производство)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ГОСТ Р ИСО 50001</a:t>
            </a:r>
            <a:endParaRPr lang="ru-RU" altLang="ru-RU" dirty="0"/>
          </a:p>
          <a:p>
            <a:pPr marL="82550" indent="190500">
              <a:buClr>
                <a:srgbClr val="0000FF"/>
              </a:buClr>
              <a:buFontTx/>
              <a:buChar char="•"/>
              <a:tabLst>
                <a:tab pos="177800" algn="l"/>
              </a:tabLst>
              <a:defRPr/>
            </a:pPr>
            <a:endParaRPr lang="ru-RU" altLang="ru-RU" dirty="0"/>
          </a:p>
          <a:p>
            <a:pPr marL="82550" indent="190500">
              <a:buClr>
                <a:srgbClr val="0000FF"/>
              </a:buClr>
              <a:tabLst>
                <a:tab pos="177800" algn="l"/>
              </a:tabLst>
              <a:defRPr/>
            </a:pPr>
            <a:endParaRPr lang="ru-RU" altLang="ru-RU" dirty="0"/>
          </a:p>
          <a:p>
            <a:pPr marL="82550" indent="190500">
              <a:buClr>
                <a:srgbClr val="0000FF"/>
              </a:buClr>
              <a:tabLst>
                <a:tab pos="177800" algn="l"/>
              </a:tabLst>
              <a:defRPr/>
            </a:pPr>
            <a:endParaRPr lang="ru-RU" alt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16849" cy="719137"/>
          </a:xfrm>
        </p:spPr>
        <p:txBody>
          <a:bodyPr/>
          <a:lstStyle/>
          <a:p>
            <a:r>
              <a:rPr lang="ru-RU" sz="2200" dirty="0" smtClean="0"/>
              <a:t>Стандарты ГОСТ Р по бережливому производству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ГОСТ Р 56020-2014</a:t>
            </a:r>
            <a:r>
              <a:rPr lang="ru-RU" dirty="0" smtClean="0"/>
              <a:t> БЕРЕЖЛИВОЕ ПРОИЗВОДСТВО.</a:t>
            </a:r>
          </a:p>
          <a:p>
            <a:pPr>
              <a:buNone/>
            </a:pPr>
            <a:r>
              <a:rPr lang="ru-RU" dirty="0" smtClean="0"/>
              <a:t>Основные положения и словарь.</a:t>
            </a:r>
          </a:p>
          <a:p>
            <a:r>
              <a:rPr lang="de-DE" b="1" dirty="0" smtClean="0"/>
              <a:t>ГОСТ Р 56404-2015 </a:t>
            </a:r>
            <a:r>
              <a:rPr lang="ru-RU" dirty="0" smtClean="0"/>
              <a:t>БЕРЕЖЛИВОЕ ПРОИЗВОДСТВО. Требования к системам менеджмента.</a:t>
            </a:r>
          </a:p>
          <a:p>
            <a:r>
              <a:rPr lang="de-DE" b="1" dirty="0" smtClean="0"/>
              <a:t>ГОСТ Р 5640</a:t>
            </a:r>
            <a:r>
              <a:rPr lang="ru-RU" b="1" dirty="0" smtClean="0"/>
              <a:t>5</a:t>
            </a:r>
            <a:r>
              <a:rPr lang="de-DE" b="1" dirty="0" smtClean="0"/>
              <a:t>-2015 </a:t>
            </a:r>
            <a:r>
              <a:rPr lang="ru-RU" dirty="0" smtClean="0"/>
              <a:t>БЕРЕЖЛИВОЕ ПРОИЗВОДСТВО. Процедура оценки.</a:t>
            </a:r>
          </a:p>
          <a:p>
            <a:r>
              <a:rPr lang="de-DE" b="1" dirty="0" smtClean="0"/>
              <a:t>ГОСТ Р 5640</a:t>
            </a:r>
            <a:r>
              <a:rPr lang="ru-RU" b="1" dirty="0" smtClean="0"/>
              <a:t>5</a:t>
            </a:r>
            <a:r>
              <a:rPr lang="de-DE" b="1" dirty="0" smtClean="0"/>
              <a:t>-2015 </a:t>
            </a:r>
            <a:r>
              <a:rPr lang="ru-RU" dirty="0" smtClean="0"/>
              <a:t>БЕРЕЖЛИВОЕ ПРОИЗВОДСТВО.             Аудит. Вопросы для оценки системы менеджмента.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2910" y="214290"/>
            <a:ext cx="6953426" cy="714380"/>
          </a:xfrm>
        </p:spPr>
        <p:txBody>
          <a:bodyPr/>
          <a:lstStyle/>
          <a:p>
            <a:r>
              <a:rPr lang="ru-RU" dirty="0" smtClean="0"/>
              <a:t>Содержание стандарта ГОСТ Р 56404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1520" y="1124744"/>
            <a:ext cx="8640960" cy="47520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de-DE" sz="800" dirty="0"/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/>
              <a:t>Область применения</a:t>
            </a: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/>
              <a:t>Нормативные ссылки</a:t>
            </a: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/>
              <a:t>Термины и определения</a:t>
            </a: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Организационная среда (Контекст)</a:t>
            </a:r>
            <a:endParaRPr lang="ru-RU" dirty="0">
              <a:solidFill>
                <a:srgbClr val="FF0000"/>
              </a:solidFill>
            </a:endParaRP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Лидерство</a:t>
            </a: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Планирование</a:t>
            </a: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Вспомогательные средства</a:t>
            </a:r>
            <a:endParaRPr lang="ru-RU" dirty="0">
              <a:solidFill>
                <a:srgbClr val="FF0000"/>
              </a:solidFill>
            </a:endParaRP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Операционная деятельность </a:t>
            </a:r>
            <a:endParaRPr lang="ru-RU" dirty="0">
              <a:solidFill>
                <a:srgbClr val="FF0000"/>
              </a:solidFill>
            </a:endParaRP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Оценка </a:t>
            </a:r>
            <a:r>
              <a:rPr lang="ru-RU" dirty="0" smtClean="0">
                <a:solidFill>
                  <a:srgbClr val="FF0000"/>
                </a:solidFill>
              </a:rPr>
              <a:t>качества функционирования</a:t>
            </a:r>
            <a:endParaRPr lang="ru-RU" dirty="0">
              <a:solidFill>
                <a:srgbClr val="FF0000"/>
              </a:solidFill>
            </a:endParaRPr>
          </a:p>
          <a:p>
            <a:pPr marL="419100" indent="-419100">
              <a:buFont typeface="Wingdings" pitchFamily="2" charset="2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 Улучшение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8388424" y="6497637"/>
            <a:ext cx="514350" cy="360363"/>
          </a:xfrm>
        </p:spPr>
        <p:txBody>
          <a:bodyPr/>
          <a:lstStyle/>
          <a:p>
            <a:pPr>
              <a:defRPr/>
            </a:pPr>
            <a:fld id="{36302CD4-9F31-4323-B88E-97D71598800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Rechteck 5" hidden="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15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аудита проводится: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974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i="1" dirty="0" smtClean="0"/>
              <a:t>анализ текущего состояния основных производственных потоков;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i="1" dirty="0" smtClean="0"/>
              <a:t>анализ эффективности методов бережливого производства, выбранных для выявления потерь и их причин;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i="1" smtClean="0"/>
              <a:t>анализ </a:t>
            </a:r>
            <a:r>
              <a:rPr lang="ru-RU" sz="2000" i="1" dirty="0" smtClean="0"/>
              <a:t>управляемости производственной </a:t>
            </a:r>
            <a:r>
              <a:rPr lang="ru-RU" sz="2000" i="1" smtClean="0"/>
              <a:t>системы;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i="1" dirty="0" smtClean="0"/>
              <a:t>- анализ методов/инструментов БП для снижения себестоимости;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1BAEE-9253-49F4-8F52-5CFF85B9D49A}" type="datetime4">
              <a:rPr lang="en-US" smtClean="0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DQS Group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A6C7-0D37-42F8-B59B-2CD386C13C2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аудита проводится: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974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i="1" dirty="0" smtClean="0"/>
              <a:t>анализ эффективности методов/инструментов БП, применяемых для сокращения уровня запасов материалов, готовой продукции;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i="1" dirty="0" smtClean="0"/>
              <a:t>анализ методов/инструментов БП для повышения мотивации, удовлетворенности и лояльности персонала;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i="1" dirty="0" smtClean="0"/>
              <a:t>- анализ применяемых методов/инструментов БП для сокращения времени запуска нового проекта т.д.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1BAEE-9253-49F4-8F52-5CFF85B9D49A}" type="datetime4">
              <a:rPr lang="en-US" smtClean="0"/>
              <a:pPr>
                <a:defRPr/>
              </a:pPr>
              <a:t>November 16, 2016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DQS Group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A6C7-0D37-42F8-B59B-2CD386C13C2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04825"/>
          </a:xfrm>
        </p:spPr>
        <p:txBody>
          <a:bodyPr/>
          <a:lstStyle/>
          <a:p>
            <a:r>
              <a:rPr lang="en-US" sz="2000" dirty="0" smtClean="0"/>
              <a:t>DQS </a:t>
            </a:r>
            <a:r>
              <a:rPr lang="ru-RU" sz="2000" dirty="0" smtClean="0"/>
              <a:t>применяет чек-лист</a:t>
            </a:r>
            <a:r>
              <a:rPr lang="en-US" sz="2000" dirty="0" smtClean="0"/>
              <a:t> </a:t>
            </a:r>
            <a:r>
              <a:rPr lang="ru-RU" sz="2000" dirty="0" smtClean="0"/>
              <a:t>для проведения аудита –                         1 Этап аудита: «Нокаут»- вопросы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4752528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de-DE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302CD4-9F31-4323-B88E-97D71598800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980728"/>
          <a:ext cx="8064896" cy="4722017"/>
        </p:xfrm>
        <a:graphic>
          <a:graphicData uri="http://schemas.openxmlformats.org/drawingml/2006/table">
            <a:tbl>
              <a:tblPr/>
              <a:tblGrid>
                <a:gridCol w="1523941"/>
                <a:gridCol w="1650934"/>
                <a:gridCol w="2412906"/>
                <a:gridCol w="2477115"/>
              </a:tblGrid>
              <a:tr h="44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Нокаут-вопрос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Раздел ГОСТ Р 56404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Комментарии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Примеры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 Определена ли область применения СМБП?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Раздел 4 "Организационная среда (контекст)"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Область применения установлена.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Да, установлена в Руководстве по ИСМ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Интегрированная система менеджмента применяется к проектированию,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производству…….из 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пластмасс для автомобильной промышленности.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 Установлены ли цели СМБП?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Раздел 6 "Планирование"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Цели СМБП по уровням установлены (до уровня цехов, участков и отделов).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Цели отражены в Программе развития ИСМ на 2016 г., утв. </a:t>
                      </a:r>
                      <a:r>
                        <a:rPr lang="ru-RU" sz="1000" dirty="0" smtClean="0">
                          <a:latin typeface="Arial"/>
                          <a:ea typeface="Times New Roman"/>
                          <a:cs typeface="Times New Roman"/>
                        </a:rPr>
                        <a:t>…..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8" marR="27006" marT="54012" marB="540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3775" y="5229200"/>
            <a:ext cx="1800225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1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675451084,C:\Users\drechselm\Desktop\ISO 90012015\ISO 9001 development - long version German 05-Feb-2014 - Kopie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4&quot;/&gt;&lt;lineCharCount val=&quot;1&quot;/&gt;&lt;lineCharCount val=&quot;26&quot;/&gt;&lt;lineCharCount val=&quot;45&quot;/&gt;&lt;lineCharCount val=&quot;33&quot;/&gt;&lt;lineCharCount val=&quot;55&quot;/&gt;&lt;lineCharCount val=&quot;21&quot;/&gt;&lt;lineCharCount val=&quot;19&quot;/&gt;&lt;lineCharCount val=&quot;24&quot;/&gt;&lt;lineCharCount val=&quot;39&quot;/&gt;&lt;lineCharCount val=&quot;44&quot;/&gt;&lt;lineCharCount val=&quot;27&quot;/&gt;&lt;lineCharCount val=&quot;1&quot;/&gt;&lt;lineCharCount val=&quot;9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Dokumente und Einstellungen\Michael Drechsel\Desktop\ISO 9001 development 2-2014. short form_pptx\Assets\Collaboration46940\"/>
  <p:tag name="MMPROD_INTERACTION_RESOURCE_COUNT" val="0"/>
  <p:tag name="MMPROD_SWF_SOURCE" val="C:\Programme\Adobe\Adobe Presenter 9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ISO 9001 development 2-2014. short form&lt;/string&gt;&lt;/property&gt;&lt;property id=&quot;collabScore&quot;&gt;&lt;number&gt;0&lt;/number&gt;&lt;/property&gt;&lt;property id=&quot;sendData&quot;&gt;&lt;true/&gt;&lt;/property&gt;&lt;property id=&quot;serverurl&quot;&gt;&lt;string&gt;http://als.adobe.com/ALSServer/Services/DataGathererService.cfc?method=GatherData&lt;/string&gt;&lt;/property&gt;&lt;property id=&quot;adobeID&quot;&gt;&lt;string&gt;&lt;/string&gt;&lt;/property&gt;&lt;property id=&quot;registrationDone&quot;&gt;&lt;false/&gt;&lt;/property&gt;&lt;property id=&quot;moduleVersion&quot;&gt;&lt;null/&gt;&lt;/property&gt;&lt;property id=&quot;moduleID&quot;&gt;&lt;string&gt;ModuleID&lt;/string&gt;&lt;/property&gt;&lt;property id=&quot;m_AnalyticsEnabled&quot;&gt;&lt;true/&gt;&lt;/property&gt;&lt;property id=&quot;moduleDesc&quot;&gt;&lt;null/&gt;&lt;/property&gt;&lt;property id=&quot;collaborationEnabled&quot;&gt;&lt;false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C:\Users\drechselm\Desktop\ISO 90012015\ISO 9001 development - long version German 05-Feb-2014 - Kopie_pptx\Assets\Collaboration46940\Collaboration.swf"/>
</p:tagLst>
</file>

<file path=ppt/theme/theme1.xml><?xml version="1.0" encoding="utf-8"?>
<a:theme xmlns:a="http://schemas.openxmlformats.org/drawingml/2006/main" name="ReBranded_201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ReBranded_2015</Template>
  <TotalTime>1296</TotalTime>
  <Words>1233</Words>
  <Application>Microsoft Office PowerPoint</Application>
  <PresentationFormat>Экран (4:3)</PresentationFormat>
  <Paragraphs>313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ReBranded_2015</vt:lpstr>
      <vt:lpstr>Benutzerdefiniertes Design</vt:lpstr>
      <vt:lpstr>DQS Holding GmbH Международный холдинг  по аудиту и сертификации  РОССИЙСКОЕ ОТДЕЛЕНИЕ   </vt:lpstr>
      <vt:lpstr>Научно-практическая конференция «Управление качеством как антикризисный механизм»  17 ноября 2016                  г. Ярославль        </vt:lpstr>
      <vt:lpstr>DQS - Спектр услуг</vt:lpstr>
      <vt:lpstr>Слайд 4</vt:lpstr>
      <vt:lpstr>Стандарты ГОСТ Р по бережливому производству</vt:lpstr>
      <vt:lpstr>Содержание стандарта ГОСТ Р 56404</vt:lpstr>
      <vt:lpstr>Во время аудита проводится:</vt:lpstr>
      <vt:lpstr>Во время аудита проводится:</vt:lpstr>
      <vt:lpstr>DQS применяет чек-лист для проведения аудита –                         1 Этап аудита: «Нокаут»- вопросы</vt:lpstr>
      <vt:lpstr>10 «Нокаут» – вопросов     -  обязательное выполнение</vt:lpstr>
      <vt:lpstr>Слайд 11</vt:lpstr>
      <vt:lpstr>Результаты аудита на соответствие ГОСТ Р 56404:</vt:lpstr>
      <vt:lpstr>Слайд 13</vt:lpstr>
      <vt:lpstr>Слайд 14</vt:lpstr>
      <vt:lpstr>Слайд 15</vt:lpstr>
      <vt:lpstr>Слайд 16</vt:lpstr>
      <vt:lpstr>Результаты аудита на соответствие ГОСТ Р 56404:</vt:lpstr>
      <vt:lpstr>Слайд 18</vt:lpstr>
    </vt:vector>
  </TitlesOfParts>
  <Company>DQS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Ulyanova</cp:lastModifiedBy>
  <cp:revision>422</cp:revision>
  <cp:lastPrinted>2012-06-20T12:31:20Z</cp:lastPrinted>
  <dcterms:created xsi:type="dcterms:W3CDTF">2008-06-17T12:10:45Z</dcterms:created>
  <dcterms:modified xsi:type="dcterms:W3CDTF">2016-11-16T20:57:25Z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 Aktuell Fußzeile anzeigen">
    <vt:bool>true</vt:bool>
  </property>
  <property fmtid="{D5CDD505-2E9C-101B-9397-08002B2CF9AE}" pid="3" name="PPT Aktuell Fußzeile anzeigen Datum">
    <vt:bool>false</vt:bool>
  </property>
  <property fmtid="{D5CDD505-2E9C-101B-9397-08002B2CF9AE}" pid="4" name="PPT Aktuell Fußzeile anzeigen Fußzeile">
    <vt:bool>false</vt:bool>
  </property>
  <property fmtid="{D5CDD505-2E9C-101B-9397-08002B2CF9AE}" pid="5" name="PPT Aktuell Fußzeile anzeigen Nummer">
    <vt:bool>false</vt:bool>
  </property>
  <property fmtid="{D5CDD505-2E9C-101B-9397-08002B2CF9AE}" pid="6" name="ContentTypeId">
    <vt:lpwstr>0x010100F55A7A3CD3EA2D42A811026AFB92CA53</vt:lpwstr>
  </property>
  <property fmtid="{D5CDD505-2E9C-101B-9397-08002B2CF9AE}" pid="7" name="Prozess">
    <vt:lpwstr/>
  </property>
  <property fmtid="{D5CDD505-2E9C-101B-9397-08002B2CF9AE}" pid="8" name="Dokumentart">
    <vt:lpwstr/>
  </property>
  <property fmtid="{D5CDD505-2E9C-101B-9397-08002B2CF9AE}" pid="9" name="Language">
    <vt:lpwstr/>
  </property>
  <property fmtid="{D5CDD505-2E9C-101B-9397-08002B2CF9AE}" pid="10" name="_DCDateModified">
    <vt:lpwstr/>
  </property>
</Properties>
</file>